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38"/>
  </p:notesMasterIdLst>
  <p:sldIdLst>
    <p:sldId id="262" r:id="rId2"/>
    <p:sldId id="270" r:id="rId3"/>
    <p:sldId id="304" r:id="rId4"/>
    <p:sldId id="338" r:id="rId5"/>
    <p:sldId id="346" r:id="rId6"/>
    <p:sldId id="324" r:id="rId7"/>
    <p:sldId id="361" r:id="rId8"/>
    <p:sldId id="353" r:id="rId9"/>
    <p:sldId id="348" r:id="rId10"/>
    <p:sldId id="326" r:id="rId11"/>
    <p:sldId id="354" r:id="rId12"/>
    <p:sldId id="327" r:id="rId13"/>
    <p:sldId id="341" r:id="rId14"/>
    <p:sldId id="340" r:id="rId15"/>
    <p:sldId id="339" r:id="rId16"/>
    <p:sldId id="349" r:id="rId17"/>
    <p:sldId id="350" r:id="rId18"/>
    <p:sldId id="351" r:id="rId19"/>
    <p:sldId id="356" r:id="rId20"/>
    <p:sldId id="367" r:id="rId21"/>
    <p:sldId id="358" r:id="rId22"/>
    <p:sldId id="333" r:id="rId23"/>
    <p:sldId id="329" r:id="rId24"/>
    <p:sldId id="332" r:id="rId25"/>
    <p:sldId id="330" r:id="rId26"/>
    <p:sldId id="368" r:id="rId27"/>
    <p:sldId id="337" r:id="rId28"/>
    <p:sldId id="352" r:id="rId29"/>
    <p:sldId id="331" r:id="rId30"/>
    <p:sldId id="362" r:id="rId31"/>
    <p:sldId id="363" r:id="rId32"/>
    <p:sldId id="365" r:id="rId33"/>
    <p:sldId id="364" r:id="rId34"/>
    <p:sldId id="328" r:id="rId35"/>
    <p:sldId id="314" r:id="rId36"/>
    <p:sldId id="355" r:id="rId3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9630ED3-0168-4413-9B36-351156F28764}">
          <p14:sldIdLst>
            <p14:sldId id="262"/>
            <p14:sldId id="270"/>
            <p14:sldId id="304"/>
            <p14:sldId id="338"/>
            <p14:sldId id="346"/>
            <p14:sldId id="324"/>
            <p14:sldId id="361"/>
            <p14:sldId id="353"/>
            <p14:sldId id="348"/>
            <p14:sldId id="326"/>
            <p14:sldId id="354"/>
            <p14:sldId id="327"/>
            <p14:sldId id="341"/>
            <p14:sldId id="340"/>
            <p14:sldId id="339"/>
            <p14:sldId id="349"/>
            <p14:sldId id="350"/>
            <p14:sldId id="351"/>
            <p14:sldId id="356"/>
            <p14:sldId id="367"/>
            <p14:sldId id="358"/>
            <p14:sldId id="333"/>
            <p14:sldId id="329"/>
            <p14:sldId id="332"/>
            <p14:sldId id="330"/>
            <p14:sldId id="368"/>
            <p14:sldId id="337"/>
            <p14:sldId id="352"/>
            <p14:sldId id="331"/>
            <p14:sldId id="362"/>
            <p14:sldId id="363"/>
            <p14:sldId id="365"/>
            <p14:sldId id="364"/>
            <p14:sldId id="328"/>
            <p14:sldId id="314"/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ENICO REGA" initials="DR" lastIdx="1" clrIdx="0">
    <p:extLst>
      <p:ext uri="{19B8F6BF-5375-455C-9EA6-DF929625EA0E}">
        <p15:presenceInfo xmlns:p15="http://schemas.microsoft.com/office/powerpoint/2012/main" userId="DOMENICO REG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1A7E"/>
    <a:srgbClr val="33A6D9"/>
    <a:srgbClr val="E6FB15"/>
    <a:srgbClr val="002052"/>
    <a:srgbClr val="B6BFCD"/>
    <a:srgbClr val="F9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89746" autoAdjust="0"/>
  </p:normalViewPr>
  <p:slideViewPr>
    <p:cSldViewPr snapToGrid="0">
      <p:cViewPr varScale="1">
        <p:scale>
          <a:sx n="99" d="100"/>
          <a:sy n="99" d="100"/>
        </p:scale>
        <p:origin x="9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ECD6D23-7016-4495-A380-D9CC51030376}" type="datetimeFigureOut">
              <a:rPr lang="it-IT" smtClean="0"/>
              <a:pPr/>
              <a:t>12/08/2023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2298B39-0EBD-4043-94E2-864E47C09C7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9679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0469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Un </a:t>
            </a:r>
            <a:r>
              <a:rPr lang="it-IT" sz="1200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dupont</a:t>
            </a:r>
            <a:r>
              <a:rPr lang="it-IT" sz="1200" kern="1200" baseline="0" dirty="0">
                <a:solidFill>
                  <a:schemeClr val="tx1"/>
                </a:solidFill>
                <a:effectLst/>
                <a:ea typeface="+mn-ea"/>
                <a:cs typeface="+mn-cs"/>
              </a:rPr>
              <a:t> </a:t>
            </a:r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è un filo elettrico utilizzato per interconnettere i componenti montati sulla breadboard.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Sono dotati di diversi connettori per la testa che si adattano a diversi componenti: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-Maschio/Maschio sono tipicamente utilizzati per la connessione sulla breadboard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-Maschio/Femmina vengono utilizzati per collegare un circuito esterno sulla breadboard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-Femmina/Femmina vengono utilizzati per interconnettere diversi circuiti esterni</a:t>
            </a:r>
            <a:endParaRPr lang="it-IT" sz="1200" b="0" i="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Utilizziamo questi fili per evitare le saldature e guadagnare flessibilità nel collegamento dei componenti nelle operazione di cablaggio.</a:t>
            </a: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È</a:t>
            </a:r>
            <a:r>
              <a:rPr lang="it-IT" sz="1200" b="0" i="0" kern="1200" baseline="0" dirty="0">
                <a:solidFill>
                  <a:schemeClr val="tx1"/>
                </a:solidFill>
                <a:effectLst/>
                <a:ea typeface="+mn-ea"/>
                <a:cs typeface="+mn-cs"/>
              </a:rPr>
              <a:t> possibile anche staccare tra di loro i fili.</a:t>
            </a:r>
            <a:endParaRPr lang="it-IT" sz="1200" b="0" i="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it-IT" sz="1200" b="0" i="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5148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b="0" i="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it-IT" sz="1200" b="0" i="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7520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Un resistore è un componente elettrico passivo utilizzato per ridurre il flusso di corrente in un circuito.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Hanno un contrassegno con un codice colore che ne specifica il valore.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Non sono polarizzati (cioè i loro terminali possono essere invertiti)</a:t>
            </a:r>
            <a:endParaRPr lang="en-US" b="0" i="0" dirty="0">
              <a:solidFill>
                <a:srgbClr val="00313C"/>
              </a:solidFill>
              <a:effectLst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6014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0" i="0" noProof="0" dirty="0">
                <a:solidFill>
                  <a:srgbClr val="00313C"/>
                </a:solidFill>
                <a:effectLst/>
              </a:rPr>
              <a:t>Sul corpo di ogni resistore che avete nel kit troverete un codice colori a 4 bande per il valore di resistenza più una per la tolleranza.</a:t>
            </a:r>
          </a:p>
          <a:p>
            <a:r>
              <a:rPr lang="it-IT" b="0" i="0" noProof="0" dirty="0">
                <a:solidFill>
                  <a:srgbClr val="00313C"/>
                </a:solidFill>
                <a:effectLst/>
              </a:rPr>
              <a:t>La tolleranza è necessaria perché non riusciamo a fare resistori ideali, con un valore fisso di resistenza. Nel survival kit tutti i resistori hanno una tolleranza del 2%.</a:t>
            </a:r>
          </a:p>
          <a:p>
            <a:r>
              <a:rPr lang="it-IT" b="0" i="0" noProof="0" dirty="0">
                <a:solidFill>
                  <a:srgbClr val="00313C"/>
                </a:solidFill>
                <a:effectLst/>
              </a:rPr>
              <a:t>E’ importante che sappiate distinguere i vari resistori da usare, per questo potete aiutarvi con il foglietto presente all’interno del vostro kit.</a:t>
            </a:r>
          </a:p>
          <a:p>
            <a:r>
              <a:rPr lang="it-IT" b="0" i="0" noProof="0" dirty="0">
                <a:solidFill>
                  <a:srgbClr val="00313C"/>
                </a:solidFill>
                <a:effectLst/>
              </a:rPr>
              <a:t>Qualora aveste perso il foglietto, potete comunque risalire al valore di resistenza consultando la tabella sovrastante.</a:t>
            </a:r>
          </a:p>
          <a:p>
            <a:r>
              <a:rPr lang="it-IT" b="0" i="0" noProof="0" dirty="0">
                <a:solidFill>
                  <a:srgbClr val="00313C"/>
                </a:solidFill>
                <a:effectLst/>
              </a:rPr>
              <a:t>Facciamo un semplice esempio: 330Ohm. I banda: arancione, II banda: arancione, III banda nero, moltiplicatore nero. Tolleranza 2%.</a:t>
            </a:r>
          </a:p>
          <a:p>
            <a:r>
              <a:rPr lang="it-IT" b="0" i="0" noProof="0" dirty="0">
                <a:solidFill>
                  <a:srgbClr val="00313C"/>
                </a:solidFill>
                <a:effectLst/>
              </a:rPr>
              <a:t>Questo resistore da 330 Ohm verrà in genere utilizzato per limitare la corrente che fluisce nei LED proteggendoli.</a:t>
            </a:r>
          </a:p>
          <a:p>
            <a:endParaRPr lang="it-IT" b="0" i="0" noProof="0" dirty="0">
              <a:solidFill>
                <a:srgbClr val="00313C"/>
              </a:solidFill>
              <a:effectLst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5392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1430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LED sta per light-</a:t>
            </a:r>
            <a:r>
              <a:rPr lang="it-IT" sz="1200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emitting</a:t>
            </a:r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diode</a:t>
            </a:r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, che in italiano può essere tradotto come diodo emettitore di luce, un dispositivo a semiconduttore che emette fotoni quando la corrente lo attraversa.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Richiede sempre un resistore in serie utilizzato per limitare il flusso di corrente, in caso contrario è probabile che venga bruciato e non potrete più riaccenderlo.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Il LED è un componente polarizzato, quindi se lo collegate al contrario non si accende.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Capite la polarità dalla lunghezza dei terminali presenti, quello con lunghezza maggiore è detto anodo e va collegato all’alimentazione positiva, il catodo al negativo.</a:t>
            </a:r>
          </a:p>
          <a:p>
            <a:endParaRPr lang="it-IT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7209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8758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157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LED sta per light-</a:t>
            </a:r>
            <a:r>
              <a:rPr lang="it-IT" sz="1200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emitting</a:t>
            </a:r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diode</a:t>
            </a:r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, che in italiano può essere tradotto come diodo emettitore di luce, un dispositivo a semiconduttore che emette luce quando la corrente lo attraversa.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Richiede sempre un resistore in serie utilizzato per limitare il flusso di corrente, in caso contrario è probabile che venga bruciato e non potrete più riaccenderlo.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Il LED è un componente polarizzato, quindi se lo collegate al contrario non si accende.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Capite la polarità dalla lunghezza dei terminali presenti, quello con lunghezza maggiore è detto anodo e va collegato all’alimentazione positiva, il catodo al negativo.</a:t>
            </a:r>
          </a:p>
          <a:p>
            <a:endParaRPr lang="it-IT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2320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7045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Diamo</a:t>
            </a:r>
            <a:r>
              <a:rPr lang="it-IT" baseline="0" dirty="0"/>
              <a:t> il benvenuto e ringraziamo gli studenti per aver preso parte all’edizione 2022 del Neapolis </a:t>
            </a:r>
            <a:r>
              <a:rPr lang="it-IT" baseline="0" dirty="0" err="1"/>
              <a:t>Innovation</a:t>
            </a:r>
            <a:r>
              <a:rPr lang="it-IT" baseline="0" dirty="0"/>
              <a:t> </a:t>
            </a:r>
            <a:r>
              <a:rPr lang="it-IT" baseline="0" dirty="0" err="1"/>
              <a:t>Summer</a:t>
            </a:r>
            <a:r>
              <a:rPr lang="it-IT" baseline="0" dirty="0"/>
              <a:t> Campus. L’obiettivo di questa sessione è quella di apprendere delle nozioni pratiche su ciò che sicuramente avrete studiato durante i vostri corsi universitari. Vedremo pertanto volutamente poche formule e basiche.</a:t>
            </a:r>
          </a:p>
          <a:p>
            <a:r>
              <a:rPr lang="it-IT" b="0" i="0" baseline="0" noProof="0" dirty="0">
                <a:solidFill>
                  <a:srgbClr val="00313C"/>
                </a:solidFill>
                <a:effectLst/>
              </a:rPr>
              <a:t>Ma prima di iniziare però, ci tengo a p</a:t>
            </a:r>
            <a:r>
              <a:rPr lang="it-IT" b="0" i="0" noProof="0" dirty="0">
                <a:solidFill>
                  <a:srgbClr val="00313C"/>
                </a:solidFill>
                <a:effectLst/>
              </a:rPr>
              <a:t>resentarmi</a:t>
            </a:r>
            <a:r>
              <a:rPr lang="it-IT" b="0" i="0" baseline="0" noProof="0" dirty="0">
                <a:solidFill>
                  <a:srgbClr val="00313C"/>
                </a:solidFill>
                <a:effectLst/>
              </a:rPr>
              <a:t> (perito industriale, laureando in ingegneria dell’automazione presso la Federico II di Napoli, partecipante al NISC2021) , problematica relativa alla velocità di interlocuzione e spiegazione modalità di interazione (</a:t>
            </a:r>
            <a:r>
              <a:rPr lang="it-IT" b="0" i="0" baseline="0" noProof="0" dirty="0" err="1">
                <a:solidFill>
                  <a:srgbClr val="00313C"/>
                </a:solidFill>
                <a:effectLst/>
              </a:rPr>
              <a:t>Raise</a:t>
            </a:r>
            <a:r>
              <a:rPr lang="it-IT" b="0" i="0" baseline="0" noProof="0" dirty="0">
                <a:solidFill>
                  <a:srgbClr val="00313C"/>
                </a:solidFill>
                <a:effectLst/>
              </a:rPr>
              <a:t> </a:t>
            </a:r>
            <a:r>
              <a:rPr lang="it-IT" b="0" i="0" baseline="0" noProof="0" dirty="0" err="1">
                <a:solidFill>
                  <a:srgbClr val="00313C"/>
                </a:solidFill>
                <a:effectLst/>
              </a:rPr>
              <a:t>your</a:t>
            </a:r>
            <a:r>
              <a:rPr lang="it-IT" b="0" i="0" baseline="0" noProof="0" dirty="0">
                <a:solidFill>
                  <a:srgbClr val="00313C"/>
                </a:solidFill>
                <a:effectLst/>
              </a:rPr>
              <a:t> </a:t>
            </a:r>
            <a:r>
              <a:rPr lang="it-IT" b="0" i="0" baseline="0" noProof="0" dirty="0" err="1">
                <a:solidFill>
                  <a:srgbClr val="00313C"/>
                </a:solidFill>
                <a:effectLst/>
              </a:rPr>
              <a:t>hand</a:t>
            </a:r>
            <a:r>
              <a:rPr lang="it-IT" b="0" i="0" baseline="0" noProof="0" dirty="0">
                <a:solidFill>
                  <a:srgbClr val="00313C"/>
                </a:solidFill>
                <a:effectLst/>
              </a:rPr>
              <a:t> or </a:t>
            </a:r>
            <a:r>
              <a:rPr lang="it-IT" b="0" i="0" baseline="0" noProof="0" dirty="0" err="1">
                <a:solidFill>
                  <a:srgbClr val="00313C"/>
                </a:solidFill>
                <a:effectLst/>
              </a:rPr>
              <a:t>write</a:t>
            </a:r>
            <a:r>
              <a:rPr lang="it-IT" b="0" i="0" baseline="0" noProof="0" dirty="0">
                <a:solidFill>
                  <a:srgbClr val="00313C"/>
                </a:solidFill>
                <a:effectLst/>
              </a:rPr>
              <a:t> in the chat)</a:t>
            </a:r>
            <a:endParaRPr lang="it-IT" b="0" i="0" noProof="0" dirty="0">
              <a:solidFill>
                <a:srgbClr val="00313C"/>
              </a:solidFill>
              <a:effectLst/>
            </a:endParaRPr>
          </a:p>
          <a:p>
            <a:endParaRPr lang="it-IT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0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Cellulari di fascia</a:t>
            </a:r>
            <a:r>
              <a:rPr lang="it-IT" sz="1200" kern="1200" baseline="0" dirty="0">
                <a:solidFill>
                  <a:schemeClr val="tx1"/>
                </a:solidFill>
                <a:effectLst/>
                <a:ea typeface="+mn-ea"/>
                <a:cs typeface="+mn-cs"/>
              </a:rPr>
              <a:t> alta</a:t>
            </a:r>
            <a:endParaRPr lang="it-IT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078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Il led</a:t>
            </a:r>
            <a:r>
              <a:rPr lang="it-IT" sz="1200" kern="1200" baseline="0" dirty="0">
                <a:solidFill>
                  <a:schemeClr val="tx1"/>
                </a:solidFill>
                <a:effectLst/>
                <a:ea typeface="+mn-ea"/>
                <a:cs typeface="+mn-cs"/>
              </a:rPr>
              <a:t> IR </a:t>
            </a:r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ricevitore è in in</a:t>
            </a:r>
            <a:r>
              <a:rPr lang="it-IT" sz="1200" kern="1200" baseline="0" dirty="0">
                <a:solidFill>
                  <a:schemeClr val="tx1"/>
                </a:solidFill>
                <a:effectLst/>
                <a:ea typeface="+mn-ea"/>
                <a:cs typeface="+mn-cs"/>
              </a:rPr>
              <a:t>gresso ad un pin analogico. Il pin analogico è gestito da un ADC che imparerete ad usare nelle prossime sessioni.</a:t>
            </a:r>
            <a:endParaRPr lang="it-IT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1408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313C"/>
                </a:solidFill>
                <a:effectLst/>
              </a:rPr>
              <a:t>Un LED RGB è un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componente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a 4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terminali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che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contiene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3 LED al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suo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interno</a:t>
            </a:r>
            <a:r>
              <a:rPr lang="en-US" b="0" i="0" dirty="0">
                <a:solidFill>
                  <a:srgbClr val="00313C"/>
                </a:solidFill>
                <a:effectLst/>
              </a:rPr>
              <a:t>,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rispettivamente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rosso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verde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e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blu</a:t>
            </a:r>
            <a:r>
              <a:rPr lang="en-US" b="0" i="0" dirty="0">
                <a:solidFill>
                  <a:srgbClr val="00313C"/>
                </a:solidFill>
                <a:effectLst/>
              </a:rPr>
              <a:t>.</a:t>
            </a:r>
          </a:p>
          <a:p>
            <a:r>
              <a:rPr lang="en-US" b="0" i="0" dirty="0">
                <a:solidFill>
                  <a:srgbClr val="00313C"/>
                </a:solidFill>
                <a:effectLst/>
              </a:rPr>
              <a:t>Dato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che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ogni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LED, come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abbiamo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visto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dalla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slide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precedente</a:t>
            </a:r>
            <a:r>
              <a:rPr lang="en-US" b="0" i="0" dirty="0">
                <a:solidFill>
                  <a:srgbClr val="00313C"/>
                </a:solidFill>
                <a:effectLst/>
              </a:rPr>
              <a:t>, ha due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terminali</a:t>
            </a:r>
            <a:r>
              <a:rPr lang="en-US" b="0" i="0" dirty="0">
                <a:solidFill>
                  <a:srgbClr val="00313C"/>
                </a:solidFill>
                <a:effectLst/>
              </a:rPr>
              <a:t>: per 3 LED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ce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ne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vorrebbero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6.</a:t>
            </a:r>
          </a:p>
          <a:p>
            <a:r>
              <a:rPr lang="en-US" b="0" i="0" dirty="0">
                <a:solidFill>
                  <a:srgbClr val="00313C"/>
                </a:solidFill>
                <a:effectLst/>
              </a:rPr>
              <a:t>Per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evitare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ciò</a:t>
            </a:r>
            <a:r>
              <a:rPr lang="en-US" b="0" i="0" dirty="0">
                <a:solidFill>
                  <a:srgbClr val="00313C"/>
                </a:solidFill>
                <a:effectLst/>
              </a:rPr>
              <a:t>,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quello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che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si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fa è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mettere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un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piedino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in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comune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ai 3 LED. Nel nostro survival kit, è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presente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un LED RGB ad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anodo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comune</a:t>
            </a:r>
            <a:r>
              <a:rPr lang="en-US" b="0" i="0" dirty="0">
                <a:solidFill>
                  <a:srgbClr val="00313C"/>
                </a:solidFill>
                <a:effectLst/>
              </a:rPr>
              <a:t>.</a:t>
            </a:r>
          </a:p>
          <a:p>
            <a:r>
              <a:rPr lang="en-US" b="0" i="0" dirty="0">
                <a:solidFill>
                  <a:srgbClr val="00313C"/>
                </a:solidFill>
                <a:effectLst/>
              </a:rPr>
              <a:t>Per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polarizzare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correttamente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un LED RGB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sono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necessarie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comunque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3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resistenze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poste sui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terminali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che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rappresentano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I </a:t>
            </a:r>
            <a:r>
              <a:rPr lang="en-US" b="0" i="0" dirty="0" err="1">
                <a:solidFill>
                  <a:srgbClr val="00313C"/>
                </a:solidFill>
                <a:effectLst/>
              </a:rPr>
              <a:t>colori</a:t>
            </a:r>
            <a:r>
              <a:rPr lang="en-US" b="0" i="0" dirty="0">
                <a:solidFill>
                  <a:srgbClr val="00313C"/>
                </a:solidFill>
                <a:effectLst/>
              </a:rPr>
              <a:t> del LED.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5210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0" i="0" dirty="0">
                <a:solidFill>
                  <a:srgbClr val="00313C"/>
                </a:solidFill>
                <a:effectLst/>
              </a:rPr>
              <a:t>Un pulsante è un interruttore dotato di una molla che può stare in due stati: premuto o rilasciato. Grazie alla molla, normalmente il pulsante viene rilasciato.</a:t>
            </a:r>
          </a:p>
          <a:p>
            <a:r>
              <a:rPr lang="it-IT" b="0" i="0" dirty="0">
                <a:solidFill>
                  <a:srgbClr val="00313C"/>
                </a:solidFill>
                <a:effectLst/>
              </a:rPr>
              <a:t>Dal punto di vista circuitale, un pulsante è un dispositivo a due terminali che funge da cortocircuito quando viene premuto e da circuito aperto quando viene rilasciato.</a:t>
            </a:r>
          </a:p>
          <a:p>
            <a:r>
              <a:rPr lang="it-IT" b="0" i="0" dirty="0">
                <a:solidFill>
                  <a:srgbClr val="00313C"/>
                </a:solidFill>
                <a:effectLst/>
              </a:rPr>
              <a:t>Quando si preme il pulsante si cortocircuitano i terminali 1-2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6129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0" i="0" dirty="0">
                <a:solidFill>
                  <a:srgbClr val="00313C"/>
                </a:solidFill>
                <a:effectLst/>
              </a:rPr>
              <a:t>Effetto Rimbalzo. Nel</a:t>
            </a:r>
            <a:r>
              <a:rPr lang="it-IT" b="0" i="0" baseline="0" dirty="0">
                <a:solidFill>
                  <a:srgbClr val="00313C"/>
                </a:solidFill>
                <a:effectLst/>
              </a:rPr>
              <a:t> pulsante (che non permane nel suo stato) c’è una molla che potrebbe usarsi e fare falsi contatti ovvero rimbalzare per più di una volta contro la piastra. Ci sono dunque dei contatti spuri.</a:t>
            </a:r>
            <a:endParaRPr lang="it-IT" b="0" i="0" dirty="0">
              <a:solidFill>
                <a:srgbClr val="00313C"/>
              </a:solidFill>
              <a:effectLst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06305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0" i="0" dirty="0">
                <a:solidFill>
                  <a:srgbClr val="00313C"/>
                </a:solidFill>
                <a:effectLst/>
              </a:rPr>
              <a:t>Quando il pulsante è aperto (non premuto) non c'è collegamento tra le due gambe del pulsante, quindi il pin è collegato a massa (tramite la resistenza di pull-down) e si legge un BASSO. Quando il pulsante è chiuso (premuto), effettua una connessione tra le sue due gambe, collegando il pin a 5 volt, in modo che leggiamo un ALTO.</a:t>
            </a:r>
          </a:p>
          <a:p>
            <a:endParaRPr lang="it-IT" b="0" i="0" dirty="0">
              <a:solidFill>
                <a:srgbClr val="00313C"/>
              </a:solidFill>
              <a:effectLst/>
            </a:endParaRPr>
          </a:p>
          <a:p>
            <a:r>
              <a:rPr lang="it-IT" b="0" i="0" dirty="0">
                <a:solidFill>
                  <a:srgbClr val="00313C"/>
                </a:solidFill>
                <a:effectLst/>
              </a:rPr>
              <a:t>Puoi anche cablare questo circuito nel modo opposto, con un resistore di </a:t>
            </a:r>
            <a:r>
              <a:rPr lang="it-IT" b="0" i="0" dirty="0" err="1">
                <a:solidFill>
                  <a:srgbClr val="00313C"/>
                </a:solidFill>
                <a:effectLst/>
              </a:rPr>
              <a:t>pullup</a:t>
            </a:r>
            <a:r>
              <a:rPr lang="it-IT" b="0" i="0" dirty="0">
                <a:solidFill>
                  <a:srgbClr val="00313C"/>
                </a:solidFill>
                <a:effectLst/>
              </a:rPr>
              <a:t> che mantiene l'ingresso ALTO e va BASSO quando viene premuto il pulsante. In tal caso, il comportamento dello schizzo sarà invertito, con il LED normalmente acceso e spento quando si preme il pulsante.</a:t>
            </a:r>
          </a:p>
          <a:p>
            <a:endParaRPr lang="it-IT" b="0" i="0" dirty="0">
              <a:solidFill>
                <a:srgbClr val="00313C"/>
              </a:solidFill>
              <a:effectLst/>
            </a:endParaRPr>
          </a:p>
          <a:p>
            <a:r>
              <a:rPr lang="it-IT" b="0" i="0" dirty="0">
                <a:solidFill>
                  <a:srgbClr val="00313C"/>
                </a:solidFill>
                <a:effectLst/>
              </a:rPr>
              <a:t>Se si scollega il pin I/O digitale da tutto, il LED potrebbe lampeggiare in modo irregolare. Questo perché l'input è "fluttuante", ovvero restituirà casualmente ALTO o BASSO. Ecco perché è necessaria una resistenza di pull-up o pull-down nel circuito.</a:t>
            </a:r>
            <a:endParaRPr lang="en-US" b="0" i="0" dirty="0">
              <a:solidFill>
                <a:srgbClr val="00313C"/>
              </a:solidFill>
              <a:effectLst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2921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00313C"/>
              </a:solidFill>
              <a:effectLst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3755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00313C"/>
                </a:solidFill>
                <a:effectLst/>
              </a:rPr>
              <a:t>Partitore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di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tensione</a:t>
            </a:r>
            <a:endParaRPr lang="en-US" b="0" i="0" baseline="0" dirty="0">
              <a:solidFill>
                <a:srgbClr val="00313C"/>
              </a:solidFill>
              <a:effectLst/>
            </a:endParaRPr>
          </a:p>
          <a:p>
            <a:r>
              <a:rPr lang="en-US" b="0" i="0" baseline="0" dirty="0" err="1">
                <a:solidFill>
                  <a:srgbClr val="00313C"/>
                </a:solidFill>
                <a:effectLst/>
              </a:rPr>
              <a:t>Varia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la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sua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resistenza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in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funzione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della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luce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presente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nell’ambiente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.</a:t>
            </a:r>
          </a:p>
          <a:p>
            <a:r>
              <a:rPr lang="en-US" b="0" i="0" baseline="0" dirty="0">
                <a:solidFill>
                  <a:srgbClr val="00313C"/>
                </a:solidFill>
                <a:effectLst/>
              </a:rPr>
              <a:t>ADC= analog to digital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convertitor</a:t>
            </a:r>
            <a:endParaRPr lang="en-US" b="0" i="0" dirty="0">
              <a:solidFill>
                <a:srgbClr val="00313C"/>
              </a:solidFill>
              <a:effectLst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50140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0" i="0" dirty="0">
              <a:solidFill>
                <a:srgbClr val="00313C"/>
              </a:solidFill>
              <a:effectLst/>
            </a:endParaRPr>
          </a:p>
          <a:p>
            <a:r>
              <a:rPr lang="it-IT" b="0" i="0" dirty="0">
                <a:solidFill>
                  <a:srgbClr val="00313C"/>
                </a:solidFill>
                <a:effectLst/>
              </a:rPr>
              <a:t>La tensione di uscita è legata linearmente a quella di ingresso attraverso un rapporto</a:t>
            </a:r>
            <a:endParaRPr lang="en-US" b="0" i="0" dirty="0">
              <a:solidFill>
                <a:srgbClr val="00313C"/>
              </a:solidFill>
              <a:effectLst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0103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00313C"/>
                </a:solidFill>
                <a:effectLst/>
              </a:rPr>
              <a:t>Usando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due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ingressi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analogici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e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gli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ADC è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possibile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leggere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lo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stato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del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cursore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.</a:t>
            </a:r>
          </a:p>
          <a:p>
            <a:r>
              <a:rPr lang="en-US" b="0" i="0" baseline="0" dirty="0">
                <a:solidFill>
                  <a:srgbClr val="00313C"/>
                </a:solidFill>
                <a:effectLst/>
              </a:rPr>
              <a:t>Il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pulsante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centrale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del joystick non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possiede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alcuna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rete di pull-up o pull-down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pertanto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, per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poterlo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leggere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correttamente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dobbiamo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essere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noi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a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realizzarla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su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breadboard (ho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realizzato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</a:t>
            </a:r>
            <a:r>
              <a:rPr lang="en-US" b="0" i="0" baseline="0" dirty="0" err="1">
                <a:solidFill>
                  <a:srgbClr val="00313C"/>
                </a:solidFill>
                <a:effectLst/>
              </a:rPr>
              <a:t>una</a:t>
            </a:r>
            <a:r>
              <a:rPr lang="en-US" b="0" i="0" baseline="0" dirty="0">
                <a:solidFill>
                  <a:srgbClr val="00313C"/>
                </a:solidFill>
                <a:effectLst/>
              </a:rPr>
              <a:t> pull-down).</a:t>
            </a:r>
            <a:endParaRPr lang="en-US" b="0" i="0" dirty="0">
              <a:solidFill>
                <a:srgbClr val="00313C"/>
              </a:solidFill>
              <a:effectLst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8678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0" i="0" noProof="0" dirty="0">
                <a:solidFill>
                  <a:srgbClr val="00313C"/>
                </a:solidFill>
                <a:effectLst/>
              </a:rPr>
              <a:t>Nello</a:t>
            </a:r>
            <a:r>
              <a:rPr lang="it-IT" b="0" i="0" baseline="0" noProof="0" dirty="0">
                <a:solidFill>
                  <a:srgbClr val="00313C"/>
                </a:solidFill>
                <a:effectLst/>
              </a:rPr>
              <a:t> specifico cosa andremo a fare ? </a:t>
            </a:r>
          </a:p>
          <a:p>
            <a:r>
              <a:rPr lang="it-IT" b="0" i="0" baseline="0" noProof="0" dirty="0">
                <a:solidFill>
                  <a:srgbClr val="00313C"/>
                </a:solidFill>
                <a:effectLst/>
              </a:rPr>
              <a:t>Vedremo gran parte dei componenti presenti nel Survival Kit </a:t>
            </a:r>
            <a:r>
              <a:rPr lang="it-IT" b="0" i="0" noProof="0" dirty="0">
                <a:solidFill>
                  <a:srgbClr val="00313C"/>
                </a:solidFill>
                <a:effectLst/>
              </a:rPr>
              <a:t>che speriamo custodirete meglio di quelli nell’immagine qui a destra (</a:t>
            </a:r>
            <a:r>
              <a:rPr lang="it-IT" b="0" i="0" noProof="0" dirty="0" err="1">
                <a:solidFill>
                  <a:srgbClr val="00313C"/>
                </a:solidFill>
                <a:effectLst/>
              </a:rPr>
              <a:t>xd</a:t>
            </a:r>
            <a:r>
              <a:rPr lang="it-IT" b="0" i="0" noProof="0" dirty="0">
                <a:solidFill>
                  <a:srgbClr val="00313C"/>
                </a:solidFill>
                <a:effectLst/>
              </a:rPr>
              <a:t>)</a:t>
            </a:r>
          </a:p>
          <a:p>
            <a:endParaRPr lang="it-IT" b="0" i="0" noProof="0" dirty="0">
              <a:solidFill>
                <a:srgbClr val="00313C"/>
              </a:solidFill>
              <a:effectLst/>
            </a:endParaRPr>
          </a:p>
          <a:p>
            <a:endParaRPr lang="it-IT" b="0" i="0" noProof="0" dirty="0">
              <a:solidFill>
                <a:srgbClr val="00313C"/>
              </a:solidFill>
              <a:effectLst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94357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Un servomotore è un attuatore rotante che consente un controllo preciso della posizione angolare.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E' costituito da tre fili, due utilizzati per l'alimentazione (rosso e marrone) mentre il terzo serve per il controllo della posizione del motore (giallo).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Vedremo come generare i segnali per il controllo del servocomando durante il corso del campus, per ora vi basti sapere che questi sono chiamati segnali PWM che sta per </a:t>
            </a:r>
            <a:r>
              <a:rPr lang="it-IT" sz="1200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Pulse</a:t>
            </a:r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Width</a:t>
            </a:r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Modulation</a:t>
            </a:r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, ovvero modulazione a larghezza di impulso, cioè un’onda quadra in cui l’informazione predominante è la larghezza dell’impulso.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I servocomandi di solito ruotano da 0 a 180 gradi come quello presente nel kit.</a:t>
            </a:r>
            <a:endParaRPr lang="en-US" b="0" i="0" dirty="0">
              <a:solidFill>
                <a:srgbClr val="00313C"/>
              </a:solidFill>
              <a:effectLst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34245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4263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u="none" dirty="0">
                <a:solidFill>
                  <a:schemeClr val="tx1"/>
                </a:solidFill>
              </a:rPr>
              <a:t>Tutti quanti voi</a:t>
            </a:r>
            <a:r>
              <a:rPr lang="it-IT" u="none" baseline="0" dirty="0">
                <a:solidFill>
                  <a:schemeClr val="tx1"/>
                </a:solidFill>
              </a:rPr>
              <a:t> siete abituati a vedere simboli che rappresentano componenti elettronici. Oggi invece, questi componenti li tasteremo con mano e capiremo le loro potenzialità e i loro aspetti funzionali. Per alcuni di voi, quelli che andrò ad affrontare, potrebbero essere concetti già noti ma è importante che seguiate </a:t>
            </a:r>
            <a:r>
              <a:rPr lang="it-IT" u="none" baseline="0" dirty="0" err="1">
                <a:solidFill>
                  <a:schemeClr val="tx1"/>
                </a:solidFill>
              </a:rPr>
              <a:t>affinchè</a:t>
            </a:r>
            <a:r>
              <a:rPr lang="it-IT" u="none" baseline="0" dirty="0">
                <a:solidFill>
                  <a:schemeClr val="tx1"/>
                </a:solidFill>
              </a:rPr>
              <a:t> riusciate successivamente ad implementare i circuiti di interfacciamento con la Nucleo Board.</a:t>
            </a:r>
            <a:endParaRPr lang="it-IT" u="none" dirty="0">
              <a:solidFill>
                <a:schemeClr val="tx1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2490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circuito più semplice che possiamo immaginare ha come elementi fondamentale un generatore un utilizzatore e un conduttore.</a:t>
            </a:r>
          </a:p>
          <a:p>
            <a:r>
              <a:rPr lang="it-IT" dirty="0"/>
              <a:t>Il generatore genera energia.</a:t>
            </a:r>
          </a:p>
          <a:p>
            <a:r>
              <a:rPr lang="it-IT" dirty="0"/>
              <a:t>L’utilizzatore è il componente che assorbe energia elettrica generata.</a:t>
            </a:r>
          </a:p>
          <a:p>
            <a:r>
              <a:rPr lang="it-IT" dirty="0"/>
              <a:t>Il conduttore è il mezzo fisico che permette lo scambio di energia.</a:t>
            </a:r>
          </a:p>
          <a:p>
            <a:r>
              <a:rPr lang="it-IT" dirty="0"/>
              <a:t>In questa immagine è presente un interruttore, una batteria, una lampadina.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6881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u="none" dirty="0"/>
              <a:t>Analizziamo</a:t>
            </a:r>
            <a:r>
              <a:rPr lang="it-IT" u="none" baseline="0" dirty="0"/>
              <a:t> alcune delle </a:t>
            </a:r>
            <a:r>
              <a:rPr lang="it-IT" u="none" baseline="0" dirty="0" err="1"/>
              <a:t>features</a:t>
            </a:r>
            <a:r>
              <a:rPr lang="it-IT" u="none" baseline="0" dirty="0"/>
              <a:t> della Nucleo Board</a:t>
            </a:r>
            <a:endParaRPr lang="it-IT" u="non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511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9362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questa slide potete osservare il </a:t>
            </a:r>
            <a:r>
              <a:rPr lang="it-IT" dirty="0" err="1"/>
              <a:t>pinout</a:t>
            </a:r>
            <a:r>
              <a:rPr lang="it-IT" dirty="0"/>
              <a:t> della scheda nucleo, come potete vedere sono presenti diversi pin GPIO che sta per General </a:t>
            </a:r>
            <a:r>
              <a:rPr lang="it-IT" dirty="0" err="1"/>
              <a:t>Purpose</a:t>
            </a:r>
            <a:r>
              <a:rPr lang="it-IT" dirty="0"/>
              <a:t> Input/Output</a:t>
            </a:r>
            <a:r>
              <a:rPr lang="it-IT" baseline="0" dirty="0"/>
              <a:t> suddivisi in sezioni.</a:t>
            </a:r>
          </a:p>
          <a:p>
            <a:r>
              <a:rPr lang="it-IT" baseline="0" dirty="0"/>
              <a:t>Spiegare la questione delle porte.</a:t>
            </a:r>
            <a:endParaRPr lang="it-IT" dirty="0"/>
          </a:p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224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Una breadboard è una base di costruzione per la prototipazione dell'elettronica.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A destra e a sinistra della tacca ogni clip è collegata in modo verticale; in genere cinque clip di fila su ciascun lato della tacca sono collegate elettricamente.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Ciò vuol dire che se ponete un LED tra due clip verticali, come quelli indicati in verde nella slide, i terminali del componente saranno in corto circuito.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Contiene due colonne: una per la tensione di riferimento (detta ground) specificata dalla colonna con un segno meno, e una per la tensione di alimentazione positiva, con un segno +.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Queste due colonne di solito forniscono alimentazione ai componenti elettronici.</a:t>
            </a:r>
          </a:p>
          <a:p>
            <a:endParaRPr lang="it-IT" sz="1200" b="0" i="0" u="sng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US" b="0" i="0" dirty="0">
              <a:solidFill>
                <a:srgbClr val="00313C"/>
              </a:solidFill>
              <a:effectLst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98B39-0EBD-4043-94E2-864E47C09C7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4365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" preserve="1">
  <p:cSld name="Logo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498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09846" y="1447800"/>
            <a:ext cx="11772307" cy="5334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03200" y="228600"/>
            <a:ext cx="6807200" cy="8382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9079119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03200" y="228600"/>
            <a:ext cx="6731000" cy="8382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433815"/>
      </p:ext>
    </p:extLst>
  </p:cSld>
  <p:clrMapOvr>
    <a:masterClrMapping/>
  </p:clrMapOvr>
  <p:transition spd="slow">
    <p:wipe dir="r"/>
  </p:transition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03200" y="1295400"/>
            <a:ext cx="5689600" cy="5334000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8000">
              <a:defRPr sz="1200" spc="5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00"/>
            </a:lvl3pPr>
            <a:lvl4pPr>
              <a:defRPr sz="1000"/>
            </a:lvl4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GB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6299200" y="1295400"/>
            <a:ext cx="5664912" cy="5334000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/>
            </a:lvl2pPr>
            <a:lvl3pPr>
              <a:defRPr sz="1100"/>
            </a:lvl3pPr>
            <a:lvl4pPr>
              <a:defRPr sz="1000"/>
            </a:lvl4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GB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6096000" y="1295400"/>
            <a:ext cx="0" cy="533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03199" y="228600"/>
            <a:ext cx="7035787" cy="8382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AD729AA-1FC4-0AD5-CE0F-3ACB07798115}"/>
              </a:ext>
            </a:extLst>
          </p:cNvPr>
          <p:cNvCxnSpPr/>
          <p:nvPr/>
        </p:nvCxnSpPr>
        <p:spPr>
          <a:xfrm>
            <a:off x="6096000" y="1295400"/>
            <a:ext cx="0" cy="533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8E1710AB-00D1-FFBA-8192-197DA00004B2}"/>
              </a:ext>
            </a:extLst>
          </p:cNvPr>
          <p:cNvCxnSpPr/>
          <p:nvPr userDrawn="1"/>
        </p:nvCxnSpPr>
        <p:spPr>
          <a:xfrm>
            <a:off x="6096000" y="1295400"/>
            <a:ext cx="0" cy="533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106734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Logo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4370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500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preserve="1">
  <p:cSld name="Vuot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07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 preserve="1">
  <p:cSld name="Titolo e contenuto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9"/>
          <p:cNvSpPr txBox="1">
            <a:spLocks noGrp="1"/>
          </p:cNvSpPr>
          <p:nvPr>
            <p:ph type="title"/>
          </p:nvPr>
        </p:nvSpPr>
        <p:spPr>
          <a:xfrm>
            <a:off x="203200" y="228600"/>
            <a:ext cx="650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D4F4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4767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15" name="Google Shape;15;p19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6;p19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17;p1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fld id="{00000000-1234-1234-1234-123412341234}" type="slidenum">
              <a:rPr kumimoji="0" lang="it-IT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t>‹N›</a:t>
            </a:fld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7897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 preserve="1">
  <p:cSld name="Immagine con didascalia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" name="Google Shape;20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4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defRPr>
            </a:lvl1pPr>
            <a:lvl2pPr marR="0" lvl="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2F7C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D4F4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D4F4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47677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4767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Fare clic sull'icona per inserire un'immagine</a:t>
            </a:r>
            <a:endParaRPr dirty="0"/>
          </a:p>
        </p:txBody>
      </p:sp>
      <p:sp>
        <p:nvSpPr>
          <p:cNvPr id="21" name="Google Shape;21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D4F4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47677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22" name="Google Shape;22;p2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23;p2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24;p2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fld id="{00000000-1234-1234-1234-123412341234}" type="slidenum">
              <a:rPr kumimoji="0" lang="it-IT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t>‹N›</a:t>
            </a:fld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323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QrCode" preserve="1">
  <p:cSld name="Title_Subtitle_QrCo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>
            <a:spLocks noGrp="1"/>
          </p:cNvSpPr>
          <p:nvPr>
            <p:ph type="title"/>
          </p:nvPr>
        </p:nvSpPr>
        <p:spPr>
          <a:xfrm>
            <a:off x="203200" y="228600"/>
            <a:ext cx="650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body" idx="1"/>
          </p:nvPr>
        </p:nvSpPr>
        <p:spPr>
          <a:xfrm>
            <a:off x="551689" y="1021844"/>
            <a:ext cx="11089449" cy="905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  <a:defRPr sz="2600" b="0" i="0">
                <a:solidFill>
                  <a:srgbClr val="C3C4C4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D4F4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47677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28" name="Google Shape;28;p21"/>
          <p:cNvSpPr>
            <a:spLocks noGrp="1"/>
          </p:cNvSpPr>
          <p:nvPr>
            <p:ph type="pic" idx="2"/>
          </p:nvPr>
        </p:nvSpPr>
        <p:spPr>
          <a:xfrm>
            <a:off x="4522572" y="2323626"/>
            <a:ext cx="3154320" cy="3154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defRPr>
            </a:lvl1pPr>
            <a:lvl2pPr marR="0" lvl="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2F7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D4F4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D4F4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47677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74767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Fare clic sull'icona per inserire un'immagine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3196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ntent" preserve="1">
  <p:cSld name="1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>
            <a:spLocks noGrp="1"/>
          </p:cNvSpPr>
          <p:nvPr>
            <p:ph type="body" idx="1"/>
          </p:nvPr>
        </p:nvSpPr>
        <p:spPr>
          <a:xfrm>
            <a:off x="209846" y="1447800"/>
            <a:ext cx="11772307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D4F4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4767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31" name="Google Shape;31;p22"/>
          <p:cNvSpPr txBox="1">
            <a:spLocks noGrp="1"/>
          </p:cNvSpPr>
          <p:nvPr>
            <p:ph type="title"/>
          </p:nvPr>
        </p:nvSpPr>
        <p:spPr>
          <a:xfrm>
            <a:off x="203200" y="228600"/>
            <a:ext cx="6807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581050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 preserve="1">
  <p:cSld name="empt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 txBox="1">
            <a:spLocks noGrp="1"/>
          </p:cNvSpPr>
          <p:nvPr>
            <p:ph type="title"/>
          </p:nvPr>
        </p:nvSpPr>
        <p:spPr>
          <a:xfrm>
            <a:off x="203200" y="228600"/>
            <a:ext cx="6731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262156"/>
      </p:ext>
    </p:extLst>
  </p:cSld>
  <p:clrMapOvr>
    <a:masterClrMapping/>
  </p:clrMapOvr>
  <p:transition spd="slow">
    <p:wipe dir="r"/>
  </p:transition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ntents" preserve="1">
  <p:cSld name="2 conten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203200" y="1295400"/>
            <a:ext cx="568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D4F4F"/>
              </a:buClr>
              <a:buSzPts val="1100"/>
              <a:buChar char="•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47677"/>
              </a:buClr>
              <a:buSzPts val="1000"/>
              <a:buChar char="•"/>
              <a:defRPr sz="10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6299200" y="1295400"/>
            <a:ext cx="5664912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2pPr>
            <a:lvl3pPr marL="1371600" lvl="2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D4F4F"/>
              </a:buClr>
              <a:buSzPts val="1100"/>
              <a:buChar char="•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47677"/>
              </a:buClr>
              <a:buSzPts val="1000"/>
              <a:buChar char="•"/>
              <a:defRPr sz="10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cxnSp>
        <p:nvCxnSpPr>
          <p:cNvPr id="37" name="Google Shape;37;p24"/>
          <p:cNvCxnSpPr/>
          <p:nvPr/>
        </p:nvCxnSpPr>
        <p:spPr>
          <a:xfrm>
            <a:off x="6096000" y="1295400"/>
            <a:ext cx="0" cy="5334000"/>
          </a:xfrm>
          <a:prstGeom prst="straightConnector1">
            <a:avLst/>
          </a:prstGeom>
          <a:noFill/>
          <a:ln w="9525" cap="flat" cmpd="sng">
            <a:solidFill>
              <a:srgbClr val="33A6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" name="Google Shape;38;p24"/>
          <p:cNvSpPr txBox="1">
            <a:spLocks noGrp="1"/>
          </p:cNvSpPr>
          <p:nvPr>
            <p:ph type="title"/>
          </p:nvPr>
        </p:nvSpPr>
        <p:spPr>
          <a:xfrm>
            <a:off x="203199" y="228600"/>
            <a:ext cx="7035787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207026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Subtitle_Qr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Inserisci Titolo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F7014C42-1BBF-428D-B0BC-51E59F9E5F6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51689" y="1021844"/>
            <a:ext cx="11089449" cy="9058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6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522572" y="2323626"/>
            <a:ext cx="3154320" cy="3154321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QR Code</a:t>
            </a:r>
          </a:p>
        </p:txBody>
      </p:sp>
    </p:spTree>
    <p:extLst>
      <p:ext uri="{BB962C8B-B14F-4D97-AF65-F5344CB8AC3E}">
        <p14:creationId xmlns:p14="http://schemas.microsoft.com/office/powerpoint/2010/main" val="18513248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6"/>
          <p:cNvCxnSpPr/>
          <p:nvPr/>
        </p:nvCxnSpPr>
        <p:spPr>
          <a:xfrm>
            <a:off x="203200" y="1219200"/>
            <a:ext cx="11785600" cy="0"/>
          </a:xfrm>
          <a:prstGeom prst="straightConnector1">
            <a:avLst/>
          </a:prstGeom>
          <a:noFill/>
          <a:ln w="57150" cap="flat" cmpd="sng">
            <a:solidFill>
              <a:srgbClr val="33A6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7;p16"/>
          <p:cNvSpPr txBox="1">
            <a:spLocks noGrp="1"/>
          </p:cNvSpPr>
          <p:nvPr>
            <p:ph type="title"/>
          </p:nvPr>
        </p:nvSpPr>
        <p:spPr>
          <a:xfrm>
            <a:off x="203200" y="228600"/>
            <a:ext cx="650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accent4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2F7C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D4F4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D4F4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47677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74767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C83B65D-DBB0-4672-988F-A4E1F162F21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091" y="0"/>
            <a:ext cx="3909848" cy="119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227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playembedded.org/blog/buttons-stm32/" TargetMode="Externa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g"/><Relationship Id="rId4" Type="http://schemas.openxmlformats.org/officeDocument/2006/relationships/image" Target="../media/image4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45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469B0B92-0C27-814C-B426-E6F84C8E8E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t="42429" r="8400" b="28309"/>
          <a:stretch/>
        </p:blipFill>
        <p:spPr>
          <a:xfrm>
            <a:off x="6199902" y="1746496"/>
            <a:ext cx="5803392" cy="2006792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AF6351E-2420-4FD0-9ADD-BDDDA378E652}"/>
              </a:ext>
            </a:extLst>
          </p:cNvPr>
          <p:cNvSpPr txBox="1">
            <a:spLocks/>
          </p:cNvSpPr>
          <p:nvPr/>
        </p:nvSpPr>
        <p:spPr>
          <a:xfrm>
            <a:off x="163232" y="329283"/>
            <a:ext cx="11089449" cy="72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ITC Lubalin Graph Std Book" panose="02060502020205020404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it-IT" dirty="0">
                <a:latin typeface="+mn-lt"/>
              </a:rPr>
              <a:t>DUPONT</a:t>
            </a:r>
            <a:endParaRPr lang="en-GB" dirty="0">
              <a:latin typeface="+mn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6F2A252-AC79-4348-91FF-104479AA0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t="70060" r="8400" b="2933"/>
          <a:stretch/>
        </p:blipFill>
        <p:spPr>
          <a:xfrm>
            <a:off x="6096000" y="4312988"/>
            <a:ext cx="5803392" cy="185214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4BE097-9087-1140-84BD-6D1E35721A42}"/>
              </a:ext>
            </a:extLst>
          </p:cNvPr>
          <p:cNvSpPr txBox="1"/>
          <p:nvPr/>
        </p:nvSpPr>
        <p:spPr>
          <a:xfrm>
            <a:off x="292608" y="2063296"/>
            <a:ext cx="5595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defRPr/>
            </a:pPr>
            <a:r>
              <a:rPr lang="en-US" dirty="0">
                <a:solidFill>
                  <a:schemeClr val="accent4"/>
                </a:solidFill>
                <a:cs typeface="Arial" panose="020B0604020202020204" pitchFamily="34" charset="0"/>
              </a:rPr>
              <a:t>A </a:t>
            </a:r>
            <a:r>
              <a:rPr lang="en-US" b="1" dirty="0" err="1">
                <a:solidFill>
                  <a:schemeClr val="accent4"/>
                </a:solidFill>
                <a:cs typeface="Arial" panose="020B0604020202020204" pitchFamily="34" charset="0"/>
              </a:rPr>
              <a:t>Dupont</a:t>
            </a:r>
            <a:r>
              <a:rPr lang="en-US" dirty="0">
                <a:solidFill>
                  <a:schemeClr val="accent4"/>
                </a:solidFill>
                <a:cs typeface="Arial" panose="020B0604020202020204" pitchFamily="34" charset="0"/>
              </a:rPr>
              <a:t> is an electrical wire used to interconnect the components mounted on the breadboard.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21E558D-6B7C-BC4D-B930-71E02D78D4F5}"/>
              </a:ext>
            </a:extLst>
          </p:cNvPr>
          <p:cNvSpPr/>
          <p:nvPr/>
        </p:nvSpPr>
        <p:spPr>
          <a:xfrm>
            <a:off x="8406536" y="6165135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defRPr/>
            </a:pPr>
            <a:r>
              <a:rPr lang="en-US" dirty="0">
                <a:solidFill>
                  <a:schemeClr val="accent4"/>
                </a:solidFill>
                <a:cs typeface="Arial" panose="020B0604020202020204" pitchFamily="34" charset="0"/>
              </a:rPr>
              <a:t>Male - Male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8C00F5E-C353-8C46-9CFF-46B51132A192}"/>
              </a:ext>
            </a:extLst>
          </p:cNvPr>
          <p:cNvSpPr/>
          <p:nvPr/>
        </p:nvSpPr>
        <p:spPr>
          <a:xfrm>
            <a:off x="8232615" y="3568622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defRPr/>
            </a:pPr>
            <a:r>
              <a:rPr lang="en-US" dirty="0">
                <a:solidFill>
                  <a:schemeClr val="accent4"/>
                </a:solidFill>
                <a:cs typeface="Arial" panose="020B0604020202020204" pitchFamily="34" charset="0"/>
              </a:rPr>
              <a:t>Female - Female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CC56991-5F9A-6E49-B8FB-3A53E1BBFA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t="17601" r="8400" b="55392"/>
          <a:stretch/>
        </p:blipFill>
        <p:spPr>
          <a:xfrm>
            <a:off x="84808" y="3386915"/>
            <a:ext cx="5803392" cy="1852146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44702A6E-1616-4A4B-ABD9-9CAC93EBC324}"/>
              </a:ext>
            </a:extLst>
          </p:cNvPr>
          <p:cNvSpPr/>
          <p:nvPr/>
        </p:nvSpPr>
        <p:spPr>
          <a:xfrm>
            <a:off x="2187540" y="5120526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defRPr/>
            </a:pPr>
            <a:r>
              <a:rPr lang="en-US" dirty="0">
                <a:solidFill>
                  <a:schemeClr val="accent4"/>
                </a:solidFill>
                <a:cs typeface="Arial" panose="020B0604020202020204" pitchFamily="34" charset="0"/>
              </a:rPr>
              <a:t>Female - Male</a:t>
            </a:r>
          </a:p>
        </p:txBody>
      </p:sp>
    </p:spTree>
    <p:extLst>
      <p:ext uri="{BB962C8B-B14F-4D97-AF65-F5344CB8AC3E}">
        <p14:creationId xmlns:p14="http://schemas.microsoft.com/office/powerpoint/2010/main" val="455161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AF6351E-2420-4FD0-9ADD-BDDDA378E652}"/>
              </a:ext>
            </a:extLst>
          </p:cNvPr>
          <p:cNvSpPr txBox="1">
            <a:spLocks/>
          </p:cNvSpPr>
          <p:nvPr/>
        </p:nvSpPr>
        <p:spPr>
          <a:xfrm>
            <a:off x="163232" y="329283"/>
            <a:ext cx="11089449" cy="72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ITC Lubalin Graph Std Book" panose="02060502020205020404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it-IT" dirty="0">
                <a:latin typeface="+mn-lt"/>
              </a:rPr>
              <a:t>EXAMPLE</a:t>
            </a:r>
            <a:endParaRPr lang="en-GB" dirty="0">
              <a:latin typeface="+mn-lt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555" y="1411814"/>
            <a:ext cx="4466341" cy="3349756"/>
          </a:xfrm>
          <a:prstGeom prst="rect">
            <a:avLst/>
          </a:prstGeom>
          <a:ln w="38100">
            <a:solidFill>
              <a:srgbClr val="33A6D9"/>
            </a:solidFill>
          </a:ln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4042" y="2631688"/>
            <a:ext cx="5101550" cy="3826163"/>
          </a:xfrm>
          <a:prstGeom prst="rect">
            <a:avLst/>
          </a:prstGeom>
          <a:ln w="38100">
            <a:solidFill>
              <a:srgbClr val="33A6D9"/>
            </a:solidFill>
          </a:ln>
        </p:spPr>
      </p:pic>
    </p:spTree>
    <p:extLst>
      <p:ext uri="{BB962C8B-B14F-4D97-AF65-F5344CB8AC3E}">
        <p14:creationId xmlns:p14="http://schemas.microsoft.com/office/powerpoint/2010/main" val="3731292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AF6351E-2420-4FD0-9ADD-BDDDA378E652}"/>
              </a:ext>
            </a:extLst>
          </p:cNvPr>
          <p:cNvSpPr txBox="1">
            <a:spLocks/>
          </p:cNvSpPr>
          <p:nvPr/>
        </p:nvSpPr>
        <p:spPr>
          <a:xfrm>
            <a:off x="163232" y="329283"/>
            <a:ext cx="11089449" cy="72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ITC Lubalin Graph Std Book" panose="02060502020205020404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it-IT" dirty="0">
                <a:latin typeface="+mn-lt"/>
              </a:rPr>
              <a:t>RESISTORS</a:t>
            </a:r>
            <a:endParaRPr lang="en-GB" dirty="0">
              <a:latin typeface="+mn-l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117513F-DFE1-0240-9C1F-66639ADBAD38}"/>
              </a:ext>
            </a:extLst>
          </p:cNvPr>
          <p:cNvSpPr txBox="1"/>
          <p:nvPr/>
        </p:nvSpPr>
        <p:spPr>
          <a:xfrm>
            <a:off x="398349" y="1512750"/>
            <a:ext cx="616072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cs typeface="Arial" panose="020B0604020202020204" pitchFamily="34" charset="0"/>
              </a:rPr>
              <a:t>A resistor is a </a:t>
            </a:r>
            <a:r>
              <a:rPr lang="en-US" b="1" dirty="0">
                <a:solidFill>
                  <a:schemeClr val="accent4"/>
                </a:solidFill>
                <a:cs typeface="Arial" panose="020B0604020202020204" pitchFamily="34" charset="0"/>
              </a:rPr>
              <a:t>passive electrical component </a:t>
            </a:r>
            <a:r>
              <a:rPr lang="en-US" dirty="0">
                <a:solidFill>
                  <a:schemeClr val="accent4"/>
                </a:solidFill>
                <a:cs typeface="Arial" panose="020B0604020202020204" pitchFamily="34" charset="0"/>
              </a:rPr>
              <a:t>used to reduce the current flow in a circuit.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cs typeface="Arial" panose="020B0604020202020204" pitchFamily="34" charset="0"/>
              </a:rPr>
              <a:t>They have a mark with a color code which specify their value.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cs typeface="Arial" panose="020B0604020202020204" pitchFamily="34" charset="0"/>
              </a:rPr>
              <a:t>There are standard values on the market.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cs typeface="Arial" panose="020B0604020202020204" pitchFamily="34" charset="0"/>
              </a:rPr>
              <a:t>They are not polarized (i.e. their leads can be inverted).</a:t>
            </a:r>
          </a:p>
        </p:txBody>
      </p:sp>
      <p:pic>
        <p:nvPicPr>
          <p:cNvPr id="4098" name="Picture 2" descr="Elecfuture Resistors at Rs 0.10/unit | Carbon Film Resistor | ID:  20672999988">
            <a:extLst>
              <a:ext uri="{FF2B5EF4-FFF2-40B4-BE49-F238E27FC236}">
                <a16:creationId xmlns:a16="http://schemas.microsoft.com/office/drawing/2014/main" id="{85ACBE26-4F96-924F-8ECC-0F1E57BD4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68" y="1778239"/>
            <a:ext cx="4390086" cy="439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682" y="3973282"/>
            <a:ext cx="2630055" cy="2630055"/>
          </a:xfrm>
          <a:prstGeom prst="rect">
            <a:avLst/>
          </a:prstGeom>
          <a:noFill/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2123175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AF6351E-2420-4FD0-9ADD-BDDDA378E652}"/>
              </a:ext>
            </a:extLst>
          </p:cNvPr>
          <p:cNvSpPr txBox="1">
            <a:spLocks/>
          </p:cNvSpPr>
          <p:nvPr/>
        </p:nvSpPr>
        <p:spPr>
          <a:xfrm>
            <a:off x="163232" y="329283"/>
            <a:ext cx="11089449" cy="72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ITC Lubalin Graph Std Book" panose="02060502020205020404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it-IT" dirty="0">
                <a:latin typeface="Arial" panose="020B0604020202020204" pitchFamily="34" charset="0"/>
              </a:rPr>
              <a:t>RESISTORS</a:t>
            </a:r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117513F-DFE1-0240-9C1F-66639ADBAD38}"/>
              </a:ext>
            </a:extLst>
          </p:cNvPr>
          <p:cNvSpPr txBox="1"/>
          <p:nvPr/>
        </p:nvSpPr>
        <p:spPr>
          <a:xfrm>
            <a:off x="488050" y="1711411"/>
            <a:ext cx="560794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the provided table is possible to extract the value of a chosen resistor, based on the colored strips present on it.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our case there are three kind of resistors in the survival kit:</a:t>
            </a:r>
          </a:p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- 330 </a:t>
            </a:r>
            <a:r>
              <a:rPr lang="el-GR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endParaRPr lang="en-US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- 4.7 k</a:t>
            </a:r>
            <a:r>
              <a:rPr lang="el-GR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endParaRPr lang="en-US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- 10 k</a:t>
            </a:r>
            <a:r>
              <a:rPr lang="el-GR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endParaRPr lang="en-US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A571B95D-B345-D14B-B916-FF618957CC48}"/>
              </a:ext>
            </a:extLst>
          </p:cNvPr>
          <p:cNvGrpSpPr/>
          <p:nvPr/>
        </p:nvGrpSpPr>
        <p:grpSpPr>
          <a:xfrm>
            <a:off x="6513645" y="1361850"/>
            <a:ext cx="5553562" cy="5496150"/>
            <a:chOff x="6504120" y="1377348"/>
            <a:chExt cx="5553562" cy="5496150"/>
          </a:xfrm>
        </p:grpSpPr>
        <p:pic>
          <p:nvPicPr>
            <p:cNvPr id="12290" name="Picture 2">
              <a:extLst>
                <a:ext uri="{FF2B5EF4-FFF2-40B4-BE49-F238E27FC236}">
                  <a16:creationId xmlns:a16="http://schemas.microsoft.com/office/drawing/2014/main" id="{E4A0CBA4-B375-5A44-BA93-5BCA4D99F6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75"/>
            <a:stretch/>
          </p:blipFill>
          <p:spPr bwMode="auto">
            <a:xfrm>
              <a:off x="6504120" y="1377348"/>
              <a:ext cx="5553562" cy="5496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ttangolo 1">
              <a:extLst>
                <a:ext uri="{FF2B5EF4-FFF2-40B4-BE49-F238E27FC236}">
                  <a16:creationId xmlns:a16="http://schemas.microsoft.com/office/drawing/2014/main" id="{3805E701-FB6B-CE47-83B2-FDC51E98AD91}"/>
                </a:ext>
              </a:extLst>
            </p:cNvPr>
            <p:cNvSpPr/>
            <p:nvPr/>
          </p:nvSpPr>
          <p:spPr>
            <a:xfrm>
              <a:off x="11298261" y="3034959"/>
              <a:ext cx="759421" cy="3838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222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4">
            <a:extLst>
              <a:ext uri="{FF2B5EF4-FFF2-40B4-BE49-F238E27FC236}">
                <a16:creationId xmlns:a16="http://schemas.microsoft.com/office/drawing/2014/main" id="{9DBCA414-8784-4373-BF56-50D98E26BE0E}"/>
              </a:ext>
            </a:extLst>
          </p:cNvPr>
          <p:cNvSpPr txBox="1">
            <a:spLocks/>
          </p:cNvSpPr>
          <p:nvPr/>
        </p:nvSpPr>
        <p:spPr>
          <a:xfrm>
            <a:off x="1042416" y="4247697"/>
            <a:ext cx="10598722" cy="7815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2">
                    <a:lumMod val="95000"/>
                    <a:lumOff val="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541338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200" kern="1200">
                <a:solidFill>
                  <a:schemeClr val="tx2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35038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87475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77165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CC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b="0" i="0" u="none" strike="noStrike" kern="1200" cap="none" spc="0" normalizeH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Raise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it-IT" b="0" i="0" u="none" strike="noStrike" kern="1200" cap="none" spc="0" normalizeH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hand or </a:t>
            </a:r>
            <a:r>
              <a:rPr kumimoji="0" lang="it-IT" b="0" i="0" u="none" strike="noStrike" kern="1200" cap="none" spc="0" normalizeH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in the chat.</a:t>
            </a:r>
            <a:endParaRPr kumimoji="0" lang="en-GB" b="0" i="0" u="none" strike="noStrike" kern="1200" cap="none" spc="0" normalizeH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10C0FBD-2BC4-4A23-865A-28221FB78D06}"/>
              </a:ext>
            </a:extLst>
          </p:cNvPr>
          <p:cNvSpPr txBox="1">
            <a:spLocks/>
          </p:cNvSpPr>
          <p:nvPr/>
        </p:nvSpPr>
        <p:spPr>
          <a:xfrm>
            <a:off x="1042416" y="1930400"/>
            <a:ext cx="10598722" cy="225328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 spc="0">
                <a:ln w="0">
                  <a:noFill/>
                </a:ln>
                <a:solidFill>
                  <a:srgbClr val="F2C400"/>
                </a:solidFill>
                <a:effectLst/>
                <a:latin typeface="+mn-lt"/>
                <a:ea typeface="+mj-ea"/>
                <a:cs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err="1">
                <a:ln>
                  <a:noFill/>
                </a:ln>
                <a:solidFill>
                  <a:srgbClr val="BBCC00"/>
                </a:solidFill>
                <a:latin typeface="Arial" panose="020B0604020202020204" pitchFamily="34" charset="0"/>
                <a:cs typeface="+mn-cs"/>
              </a:rPr>
              <a:t>Any</a:t>
            </a:r>
            <a:r>
              <a:rPr lang="it-IT" b="1" dirty="0">
                <a:ln>
                  <a:noFill/>
                </a:ln>
                <a:solidFill>
                  <a:srgbClr val="BBCC00"/>
                </a:solidFill>
                <a:latin typeface="Arial" panose="020B0604020202020204" pitchFamily="34" charset="0"/>
                <a:cs typeface="+mn-cs"/>
              </a:rPr>
              <a:t> </a:t>
            </a:r>
            <a:r>
              <a:rPr lang="it-IT" b="1" dirty="0" err="1">
                <a:ln>
                  <a:noFill/>
                </a:ln>
                <a:solidFill>
                  <a:srgbClr val="BBCC00"/>
                </a:solidFill>
                <a:latin typeface="Arial" panose="020B0604020202020204" pitchFamily="34" charset="0"/>
                <a:cs typeface="+mn-cs"/>
              </a:rPr>
              <a:t>questions</a:t>
            </a:r>
            <a:r>
              <a:rPr lang="it-IT" b="1" dirty="0">
                <a:ln>
                  <a:noFill/>
                </a:ln>
                <a:solidFill>
                  <a:srgbClr val="BBCC00"/>
                </a:solidFill>
                <a:latin typeface="Arial" panose="020B0604020202020204" pitchFamily="34" charset="0"/>
                <a:cs typeface="+mn-cs"/>
              </a:rPr>
              <a:t>?</a:t>
            </a:r>
            <a:endParaRPr kumimoji="0" lang="it-IT" sz="6600" b="0" i="0" u="none" strike="noStrike" kern="1200" cap="none" spc="0" normalizeH="0" baseline="0" noProof="0" dirty="0">
              <a:ln w="0">
                <a:noFill/>
              </a:ln>
              <a:solidFill>
                <a:srgbClr val="F2C400"/>
              </a:solidFill>
              <a:effectLst/>
              <a:uLnTx/>
              <a:uFillTx/>
              <a:latin typeface="Arial" panose="020B0604020202020204" pitchFamily="34" charset="0"/>
              <a:ea typeface="+mj-ea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6DF7F64-2734-4F02-94EF-2E484892A32F}"/>
              </a:ext>
            </a:extLst>
          </p:cNvPr>
          <p:cNvCxnSpPr>
            <a:cxnSpLocks/>
          </p:cNvCxnSpPr>
          <p:nvPr/>
        </p:nvCxnSpPr>
        <p:spPr>
          <a:xfrm>
            <a:off x="938254" y="4207542"/>
            <a:ext cx="11253746" cy="159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7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AF6351E-2420-4FD0-9ADD-BDDDA378E652}"/>
              </a:ext>
            </a:extLst>
          </p:cNvPr>
          <p:cNvSpPr txBox="1">
            <a:spLocks/>
          </p:cNvSpPr>
          <p:nvPr/>
        </p:nvSpPr>
        <p:spPr>
          <a:xfrm>
            <a:off x="163232" y="329283"/>
            <a:ext cx="11089449" cy="72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ITC Lubalin Graph Std Book" panose="02060502020205020404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it-IT" dirty="0" err="1">
                <a:latin typeface="Arial" panose="020B0604020202020204" pitchFamily="34" charset="0"/>
              </a:rPr>
              <a:t>LEDs</a:t>
            </a:r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76" y="4986608"/>
            <a:ext cx="2719774" cy="177691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117513F-DFE1-0240-9C1F-66639ADBAD38}"/>
              </a:ext>
            </a:extLst>
          </p:cNvPr>
          <p:cNvSpPr txBox="1"/>
          <p:nvPr/>
        </p:nvSpPr>
        <p:spPr>
          <a:xfrm>
            <a:off x="4909520" y="2216619"/>
            <a:ext cx="728248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light-emitting diode 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(LED) is a semiconductor device that emits light when current flows through it.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always requires a series resistor used to limit the current flow, otherwise it will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burn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death.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types 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LEDs: they differ in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color, junction voltage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common LED is polarized and it is equipped with two leads: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Anode (+)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Cathode (-)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" name="Gruppo 1"/>
          <p:cNvGrpSpPr/>
          <p:nvPr/>
        </p:nvGrpSpPr>
        <p:grpSpPr>
          <a:xfrm>
            <a:off x="237122" y="1654527"/>
            <a:ext cx="4800069" cy="3894171"/>
            <a:chOff x="163232" y="1516029"/>
            <a:chExt cx="4800069" cy="3894171"/>
          </a:xfrm>
        </p:grpSpPr>
        <p:grpSp>
          <p:nvGrpSpPr>
            <p:cNvPr id="36" name="Gruppo 35"/>
            <p:cNvGrpSpPr/>
            <p:nvPr/>
          </p:nvGrpSpPr>
          <p:grpSpPr>
            <a:xfrm>
              <a:off x="163232" y="1516029"/>
              <a:ext cx="4746288" cy="3894171"/>
              <a:chOff x="163232" y="1516029"/>
              <a:chExt cx="4746288" cy="3894171"/>
            </a:xfrm>
          </p:grpSpPr>
          <p:grpSp>
            <p:nvGrpSpPr>
              <p:cNvPr id="33" name="Gruppo 32"/>
              <p:cNvGrpSpPr/>
              <p:nvPr/>
            </p:nvGrpSpPr>
            <p:grpSpPr>
              <a:xfrm>
                <a:off x="163232" y="1516029"/>
                <a:ext cx="4746288" cy="3894171"/>
                <a:chOff x="163232" y="1516029"/>
                <a:chExt cx="4746288" cy="3894171"/>
              </a:xfrm>
            </p:grpSpPr>
            <p:grpSp>
              <p:nvGrpSpPr>
                <p:cNvPr id="26" name="Gruppo 25"/>
                <p:cNvGrpSpPr/>
                <p:nvPr/>
              </p:nvGrpSpPr>
              <p:grpSpPr>
                <a:xfrm>
                  <a:off x="163232" y="1516029"/>
                  <a:ext cx="4746288" cy="3894171"/>
                  <a:chOff x="163232" y="1516029"/>
                  <a:chExt cx="4746288" cy="3894171"/>
                </a:xfrm>
              </p:grpSpPr>
              <p:grpSp>
                <p:nvGrpSpPr>
                  <p:cNvPr id="22" name="Gruppo 21"/>
                  <p:cNvGrpSpPr/>
                  <p:nvPr/>
                </p:nvGrpSpPr>
                <p:grpSpPr>
                  <a:xfrm>
                    <a:off x="163232" y="1516029"/>
                    <a:ext cx="4746288" cy="3894171"/>
                    <a:chOff x="163232" y="1516029"/>
                    <a:chExt cx="4746288" cy="3894171"/>
                  </a:xfrm>
                </p:grpSpPr>
                <p:pic>
                  <p:nvPicPr>
                    <p:cNvPr id="18" name="Immagine 17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63232" y="1516029"/>
                      <a:ext cx="4746288" cy="389417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1" name="Rettangolo 20"/>
                    <p:cNvSpPr/>
                    <p:nvPr/>
                  </p:nvSpPr>
                  <p:spPr>
                    <a:xfrm>
                      <a:off x="409575" y="2095500"/>
                      <a:ext cx="971550" cy="43814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20" name="CasellaDiTesto 19"/>
                  <p:cNvSpPr txBox="1"/>
                  <p:nvPr/>
                </p:nvSpPr>
                <p:spPr>
                  <a:xfrm>
                    <a:off x="195256" y="2095500"/>
                    <a:ext cx="1457337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100" dirty="0" err="1"/>
                      <a:t>Semiconductor</a:t>
                    </a:r>
                    <a:endParaRPr lang="it-IT" sz="1100" dirty="0"/>
                  </a:p>
                  <a:p>
                    <a:pPr algn="ctr"/>
                    <a:r>
                      <a:rPr lang="it-IT" sz="1100" dirty="0" err="1"/>
                      <a:t>Material</a:t>
                    </a:r>
                    <a:r>
                      <a:rPr lang="it-IT" sz="1100" dirty="0"/>
                      <a:t> </a:t>
                    </a:r>
                    <a:endParaRPr lang="it-IT" sz="700" dirty="0"/>
                  </a:p>
                </p:txBody>
              </p:sp>
              <p:sp>
                <p:nvSpPr>
                  <p:cNvPr id="24" name="Rettangolo 23"/>
                  <p:cNvSpPr/>
                  <p:nvPr/>
                </p:nvSpPr>
                <p:spPr>
                  <a:xfrm>
                    <a:off x="1652593" y="2216619"/>
                    <a:ext cx="757232" cy="2408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23" name="CasellaDiTesto 22"/>
                <p:cNvSpPr txBox="1"/>
                <p:nvPr/>
              </p:nvSpPr>
              <p:spPr>
                <a:xfrm>
                  <a:off x="1362463" y="2180138"/>
                  <a:ext cx="145733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100" dirty="0" err="1"/>
                    <a:t>Wavelenght</a:t>
                  </a:r>
                  <a:endParaRPr lang="it-IT" sz="700" dirty="0"/>
                </a:p>
              </p:txBody>
            </p:sp>
            <p:sp>
              <p:nvSpPr>
                <p:cNvPr id="31" name="Rettangolo 30"/>
                <p:cNvSpPr/>
                <p:nvPr/>
              </p:nvSpPr>
              <p:spPr>
                <a:xfrm>
                  <a:off x="2745272" y="2071589"/>
                  <a:ext cx="609600" cy="4053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30" name="CasellaDiTesto 29"/>
              <p:cNvSpPr txBox="1"/>
              <p:nvPr/>
            </p:nvSpPr>
            <p:spPr>
              <a:xfrm>
                <a:off x="2438497" y="2180138"/>
                <a:ext cx="14573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100" dirty="0" err="1"/>
                  <a:t>Colour</a:t>
                </a:r>
                <a:endParaRPr lang="it-IT" sz="700" dirty="0"/>
              </a:p>
            </p:txBody>
          </p:sp>
          <p:sp>
            <p:nvSpPr>
              <p:cNvPr id="34" name="Rettangolo 33"/>
              <p:cNvSpPr/>
              <p:nvPr/>
            </p:nvSpPr>
            <p:spPr>
              <a:xfrm>
                <a:off x="3842408" y="2216619"/>
                <a:ext cx="796267" cy="2251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37" name="CasellaDiTesto 36"/>
            <p:cNvSpPr txBox="1"/>
            <p:nvPr/>
          </p:nvSpPr>
          <p:spPr>
            <a:xfrm>
              <a:off x="3505964" y="2180138"/>
              <a:ext cx="14573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 err="1"/>
                <a:t>V</a:t>
              </a:r>
              <a:r>
                <a:rPr lang="it-IT" sz="700" dirty="0" err="1"/>
                <a:t>d</a:t>
              </a:r>
              <a:endParaRPr lang="it-IT" sz="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09863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AF6351E-2420-4FD0-9ADD-BDDDA378E652}"/>
              </a:ext>
            </a:extLst>
          </p:cNvPr>
          <p:cNvSpPr txBox="1">
            <a:spLocks/>
          </p:cNvSpPr>
          <p:nvPr/>
        </p:nvSpPr>
        <p:spPr>
          <a:xfrm>
            <a:off x="163232" y="329283"/>
            <a:ext cx="11089449" cy="72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ITC Lubalin Graph Std Book" panose="02060502020205020404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it-IT" dirty="0">
                <a:latin typeface="Arial" panose="020B0604020202020204" pitchFamily="34" charset="0"/>
              </a:rPr>
              <a:t>TRICK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17513F-DFE1-0240-9C1F-66639ADBAD38}"/>
              </a:ext>
            </a:extLst>
          </p:cNvPr>
          <p:cNvSpPr txBox="1"/>
          <p:nvPr/>
        </p:nvSpPr>
        <p:spPr>
          <a:xfrm>
            <a:off x="297777" y="1692415"/>
            <a:ext cx="1088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I recognize the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Anode(+) 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Cathode(-)?</a:t>
            </a:r>
          </a:p>
        </p:txBody>
      </p:sp>
      <p:grpSp>
        <p:nvGrpSpPr>
          <p:cNvPr id="28" name="Gruppo 27"/>
          <p:cNvGrpSpPr/>
          <p:nvPr/>
        </p:nvGrpSpPr>
        <p:grpSpPr>
          <a:xfrm>
            <a:off x="3150727" y="2402585"/>
            <a:ext cx="5174264" cy="3357767"/>
            <a:chOff x="3254121" y="2494393"/>
            <a:chExt cx="5174264" cy="3357767"/>
          </a:xfrm>
        </p:grpSpPr>
        <p:grpSp>
          <p:nvGrpSpPr>
            <p:cNvPr id="26" name="Gruppo 25"/>
            <p:cNvGrpSpPr/>
            <p:nvPr/>
          </p:nvGrpSpPr>
          <p:grpSpPr>
            <a:xfrm>
              <a:off x="3254121" y="2494393"/>
              <a:ext cx="5174264" cy="3357767"/>
              <a:chOff x="3254121" y="2494393"/>
              <a:chExt cx="5174264" cy="3357767"/>
            </a:xfrm>
          </p:grpSpPr>
          <p:grpSp>
            <p:nvGrpSpPr>
              <p:cNvPr id="24" name="Gruppo 23"/>
              <p:cNvGrpSpPr/>
              <p:nvPr/>
            </p:nvGrpSpPr>
            <p:grpSpPr>
              <a:xfrm>
                <a:off x="3254121" y="2494393"/>
                <a:ext cx="5174264" cy="3357767"/>
                <a:chOff x="3254121" y="2494393"/>
                <a:chExt cx="5174264" cy="3357767"/>
              </a:xfrm>
            </p:grpSpPr>
            <p:grpSp>
              <p:nvGrpSpPr>
                <p:cNvPr id="22" name="Gruppo 21"/>
                <p:cNvGrpSpPr/>
                <p:nvPr/>
              </p:nvGrpSpPr>
              <p:grpSpPr>
                <a:xfrm>
                  <a:off x="3254121" y="2494393"/>
                  <a:ext cx="5174264" cy="3357767"/>
                  <a:chOff x="3455289" y="2549257"/>
                  <a:chExt cx="5174264" cy="3357767"/>
                </a:xfrm>
              </p:grpSpPr>
              <p:grpSp>
                <p:nvGrpSpPr>
                  <p:cNvPr id="20" name="Gruppo 19"/>
                  <p:cNvGrpSpPr/>
                  <p:nvPr/>
                </p:nvGrpSpPr>
                <p:grpSpPr>
                  <a:xfrm>
                    <a:off x="3455289" y="2549257"/>
                    <a:ext cx="5174264" cy="3357767"/>
                    <a:chOff x="3455289" y="2549257"/>
                    <a:chExt cx="5174264" cy="3357767"/>
                  </a:xfrm>
                </p:grpSpPr>
                <p:grpSp>
                  <p:nvGrpSpPr>
                    <p:cNvPr id="18" name="Gruppo 17"/>
                    <p:cNvGrpSpPr/>
                    <p:nvPr/>
                  </p:nvGrpSpPr>
                  <p:grpSpPr>
                    <a:xfrm>
                      <a:off x="3455289" y="2549257"/>
                      <a:ext cx="5174264" cy="3357767"/>
                      <a:chOff x="3455289" y="2549257"/>
                      <a:chExt cx="5174264" cy="3357767"/>
                    </a:xfrm>
                  </p:grpSpPr>
                  <p:grpSp>
                    <p:nvGrpSpPr>
                      <p:cNvPr id="16" name="Gruppo 15"/>
                      <p:cNvGrpSpPr/>
                      <p:nvPr/>
                    </p:nvGrpSpPr>
                    <p:grpSpPr>
                      <a:xfrm>
                        <a:off x="3455289" y="2549257"/>
                        <a:ext cx="5174264" cy="3357767"/>
                        <a:chOff x="3455289" y="2549257"/>
                        <a:chExt cx="5174264" cy="3357767"/>
                      </a:xfrm>
                    </p:grpSpPr>
                    <p:grpSp>
                      <p:nvGrpSpPr>
                        <p:cNvPr id="9" name="Gruppo 8"/>
                        <p:cNvGrpSpPr/>
                        <p:nvPr/>
                      </p:nvGrpSpPr>
                      <p:grpSpPr>
                        <a:xfrm>
                          <a:off x="3455289" y="2549257"/>
                          <a:ext cx="5174264" cy="3357767"/>
                          <a:chOff x="3455289" y="2549257"/>
                          <a:chExt cx="5174264" cy="3357767"/>
                        </a:xfrm>
                      </p:grpSpPr>
                      <p:pic>
                        <p:nvPicPr>
                          <p:cNvPr id="2" name="Immagine 1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455289" y="2549257"/>
                            <a:ext cx="5174264" cy="3357767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4" name="Rettangolo 3"/>
                          <p:cNvSpPr/>
                          <p:nvPr/>
                        </p:nvSpPr>
                        <p:spPr>
                          <a:xfrm>
                            <a:off x="3455289" y="3849624"/>
                            <a:ext cx="723519" cy="548640"/>
                          </a:xfrm>
                          <a:prstGeom prst="rect">
                            <a:avLst/>
                          </a:prstGeom>
                          <a:solidFill>
                            <a:srgbClr val="F9FBFF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it-IT"/>
                          </a:p>
                        </p:txBody>
                      </p:sp>
                    </p:grpSp>
                    <p:sp>
                      <p:nvSpPr>
                        <p:cNvPr id="13" name="Rettangolo 12"/>
                        <p:cNvSpPr/>
                        <p:nvPr/>
                      </p:nvSpPr>
                      <p:spPr>
                        <a:xfrm>
                          <a:off x="3455289" y="5698630"/>
                          <a:ext cx="3613023" cy="208393"/>
                        </a:xfrm>
                        <a:prstGeom prst="rect">
                          <a:avLst/>
                        </a:prstGeom>
                        <a:solidFill>
                          <a:srgbClr val="F9FBFF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it-IT"/>
                        </a:p>
                      </p:txBody>
                    </p:sp>
                  </p:grpSp>
                  <p:sp>
                    <p:nvSpPr>
                      <p:cNvPr id="17" name="Rettangolo 16"/>
                      <p:cNvSpPr/>
                      <p:nvPr/>
                    </p:nvSpPr>
                    <p:spPr>
                      <a:xfrm>
                        <a:off x="6035040" y="2549258"/>
                        <a:ext cx="274320" cy="3357766"/>
                      </a:xfrm>
                      <a:prstGeom prst="rect">
                        <a:avLst/>
                      </a:prstGeom>
                      <a:solidFill>
                        <a:srgbClr val="F9FBF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</p:grpSp>
                <p:sp>
                  <p:nvSpPr>
                    <p:cNvPr id="19" name="Rettangolo 18"/>
                    <p:cNvSpPr/>
                    <p:nvPr/>
                  </p:nvSpPr>
                  <p:spPr>
                    <a:xfrm>
                      <a:off x="6035040" y="2549258"/>
                      <a:ext cx="950976" cy="192023"/>
                    </a:xfrm>
                    <a:prstGeom prst="rect">
                      <a:avLst/>
                    </a:prstGeom>
                    <a:solidFill>
                      <a:srgbClr val="F9FB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21" name="Rettangolo 20"/>
                  <p:cNvSpPr/>
                  <p:nvPr/>
                </p:nvSpPr>
                <p:spPr>
                  <a:xfrm>
                    <a:off x="3455289" y="3630168"/>
                    <a:ext cx="174879" cy="512064"/>
                  </a:xfrm>
                  <a:prstGeom prst="rect">
                    <a:avLst/>
                  </a:prstGeom>
                  <a:solidFill>
                    <a:srgbClr val="F9FB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23" name="Rettangolo 22"/>
                <p:cNvSpPr/>
                <p:nvPr/>
              </p:nvSpPr>
              <p:spPr>
                <a:xfrm>
                  <a:off x="5001768" y="3730752"/>
                  <a:ext cx="832104" cy="338328"/>
                </a:xfrm>
                <a:prstGeom prst="rect">
                  <a:avLst/>
                </a:prstGeom>
                <a:solidFill>
                  <a:srgbClr val="F9FB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25" name="Rettangolo 24"/>
              <p:cNvSpPr/>
              <p:nvPr/>
            </p:nvSpPr>
            <p:spPr>
              <a:xfrm>
                <a:off x="5751576" y="4690872"/>
                <a:ext cx="201168" cy="868680"/>
              </a:xfrm>
              <a:prstGeom prst="rect">
                <a:avLst/>
              </a:prstGeom>
              <a:solidFill>
                <a:srgbClr val="F9F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7" name="Rettangolo 26"/>
            <p:cNvSpPr/>
            <p:nvPr/>
          </p:nvSpPr>
          <p:spPr>
            <a:xfrm>
              <a:off x="5596128" y="5193792"/>
              <a:ext cx="356616" cy="265176"/>
            </a:xfrm>
            <a:prstGeom prst="rect">
              <a:avLst/>
            </a:prstGeom>
            <a:solidFill>
              <a:srgbClr val="F9F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038104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AF6351E-2420-4FD0-9ADD-BDDDA378E652}"/>
              </a:ext>
            </a:extLst>
          </p:cNvPr>
          <p:cNvSpPr txBox="1">
            <a:spLocks/>
          </p:cNvSpPr>
          <p:nvPr/>
        </p:nvSpPr>
        <p:spPr>
          <a:xfrm>
            <a:off x="163232" y="329283"/>
            <a:ext cx="11089449" cy="72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ITC Lubalin Graph Std Book" panose="02060502020205020404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it-IT" dirty="0" err="1">
                <a:latin typeface="Arial" panose="020B0604020202020204" pitchFamily="34" charset="0"/>
              </a:rPr>
              <a:t>LEDs</a:t>
            </a:r>
            <a:r>
              <a:rPr lang="it-IT" dirty="0">
                <a:latin typeface="Arial" panose="020B0604020202020204" pitchFamily="34" charset="0"/>
              </a:rPr>
              <a:t> Circuit</a:t>
            </a:r>
            <a:endParaRPr lang="en-GB" dirty="0">
              <a:latin typeface="Arial" panose="020B0604020202020204" pitchFamily="34" charset="0"/>
            </a:endParaRPr>
          </a:p>
        </p:txBody>
      </p:sp>
      <p:grpSp>
        <p:nvGrpSpPr>
          <p:cNvPr id="5" name="Gruppo 4"/>
          <p:cNvGrpSpPr/>
          <p:nvPr/>
        </p:nvGrpSpPr>
        <p:grpSpPr>
          <a:xfrm>
            <a:off x="5707956" y="4688264"/>
            <a:ext cx="6277150" cy="1357525"/>
            <a:chOff x="5308339" y="2302162"/>
            <a:chExt cx="6277150" cy="1357525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DD7100CA-3334-B742-968E-DC2D5BF6D3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97"/>
            <a:stretch/>
          </p:blipFill>
          <p:spPr>
            <a:xfrm>
              <a:off x="5308339" y="2320487"/>
              <a:ext cx="6096000" cy="1339200"/>
            </a:xfrm>
            <a:prstGeom prst="rect">
              <a:avLst/>
            </a:prstGeom>
          </p:spPr>
        </p:pic>
        <p:pic>
          <p:nvPicPr>
            <p:cNvPr id="30" name="Immagine 29">
              <a:extLst>
                <a:ext uri="{FF2B5EF4-FFF2-40B4-BE49-F238E27FC236}">
                  <a16:creationId xmlns:a16="http://schemas.microsoft.com/office/drawing/2014/main" id="{52D7CBB0-5C33-F743-94A8-3FD6F0163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38" r="50000"/>
            <a:stretch/>
          </p:blipFill>
          <p:spPr>
            <a:xfrm>
              <a:off x="10590355" y="2302162"/>
              <a:ext cx="995134" cy="1339273"/>
            </a:xfrm>
            <a:prstGeom prst="rect">
              <a:avLst/>
            </a:prstGeom>
          </p:spPr>
        </p:pic>
      </p:grp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2"/>
          <a:stretch/>
        </p:blipFill>
        <p:spPr>
          <a:xfrm>
            <a:off x="206428" y="1517360"/>
            <a:ext cx="5362983" cy="426460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0138854-E960-904D-B5D1-C59D4F7AAD17}"/>
              </a:ext>
            </a:extLst>
          </p:cNvPr>
          <p:cNvSpPr txBox="1"/>
          <p:nvPr/>
        </p:nvSpPr>
        <p:spPr>
          <a:xfrm>
            <a:off x="6170457" y="1727715"/>
            <a:ext cx="52826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figure shows the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circuit 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created.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breadboard there is a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led 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a 330</a:t>
            </a:r>
            <a:r>
              <a:rPr lang="el-GR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resistor in series 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to the pin “5V” that provides a voltage of + 5V</a:t>
            </a:r>
            <a:r>
              <a:rPr lang="it-IT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the </a:t>
            </a:r>
            <a:r>
              <a:rPr lang="en-US" b="1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dupont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we will connect the newly created circuit to the </a:t>
            </a:r>
            <a:r>
              <a:rPr lang="en-US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Nucleo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Board.</a:t>
            </a:r>
          </a:p>
        </p:txBody>
      </p:sp>
    </p:spTree>
    <p:extLst>
      <p:ext uri="{BB962C8B-B14F-4D97-AF65-F5344CB8AC3E}">
        <p14:creationId xmlns:p14="http://schemas.microsoft.com/office/powerpoint/2010/main" val="48774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AF6351E-2420-4FD0-9ADD-BDDDA378E652}"/>
              </a:ext>
            </a:extLst>
          </p:cNvPr>
          <p:cNvSpPr txBox="1">
            <a:spLocks/>
          </p:cNvSpPr>
          <p:nvPr/>
        </p:nvSpPr>
        <p:spPr>
          <a:xfrm>
            <a:off x="163232" y="329283"/>
            <a:ext cx="11089449" cy="72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ITC Lubalin Graph Std Book" panose="02060502020205020404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it-IT" dirty="0">
                <a:latin typeface="Arial" panose="020B0604020202020204" pitchFamily="34" charset="0"/>
              </a:rPr>
              <a:t>TIP</a:t>
            </a:r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117513F-DFE1-0240-9C1F-66639ADBAD38}"/>
              </a:ext>
            </a:extLst>
          </p:cNvPr>
          <p:cNvSpPr txBox="1"/>
          <p:nvPr/>
        </p:nvSpPr>
        <p:spPr>
          <a:xfrm>
            <a:off x="372516" y="1513407"/>
            <a:ext cx="1088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I calculate the resistance to be inserted in series at the led? </a:t>
            </a:r>
            <a:endParaRPr 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7"/>
          <a:stretch/>
        </p:blipFill>
        <p:spPr>
          <a:xfrm>
            <a:off x="717908" y="2095174"/>
            <a:ext cx="3763416" cy="2562225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131" y="2763622"/>
            <a:ext cx="4552950" cy="1447005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766" y="4016663"/>
            <a:ext cx="3041506" cy="259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52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AF6351E-2420-4FD0-9ADD-BDDDA378E652}"/>
              </a:ext>
            </a:extLst>
          </p:cNvPr>
          <p:cNvSpPr txBox="1">
            <a:spLocks/>
          </p:cNvSpPr>
          <p:nvPr/>
        </p:nvSpPr>
        <p:spPr>
          <a:xfrm>
            <a:off x="163232" y="329283"/>
            <a:ext cx="11089449" cy="72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ITC Lubalin Graph Std Book" panose="02060502020205020404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it-IT" dirty="0">
                <a:latin typeface="Arial" panose="020B0604020202020204" pitchFamily="34" charset="0"/>
              </a:rPr>
              <a:t>IR </a:t>
            </a:r>
            <a:r>
              <a:rPr lang="it-IT" dirty="0" err="1">
                <a:latin typeface="Arial" panose="020B0604020202020204" pitchFamily="34" charset="0"/>
              </a:rPr>
              <a:t>LEDs</a:t>
            </a:r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117513F-DFE1-0240-9C1F-66639ADBAD38}"/>
              </a:ext>
            </a:extLst>
          </p:cNvPr>
          <p:cNvSpPr txBox="1"/>
          <p:nvPr/>
        </p:nvSpPr>
        <p:spPr>
          <a:xfrm>
            <a:off x="3176705" y="1627519"/>
            <a:ext cx="5598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all LEDs emit visible light.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fact, there are special LEDs that emit infrared light (a wavelength that is not visible to the human eye).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8" b="11073"/>
          <a:stretch/>
        </p:blipFill>
        <p:spPr>
          <a:xfrm>
            <a:off x="2259509" y="3016706"/>
            <a:ext cx="7432602" cy="353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6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4">
            <a:extLst>
              <a:ext uri="{FF2B5EF4-FFF2-40B4-BE49-F238E27FC236}">
                <a16:creationId xmlns:a16="http://schemas.microsoft.com/office/drawing/2014/main" id="{9DBCA414-8784-4373-BF56-50D98E26BE0E}"/>
              </a:ext>
            </a:extLst>
          </p:cNvPr>
          <p:cNvSpPr txBox="1">
            <a:spLocks/>
          </p:cNvSpPr>
          <p:nvPr/>
        </p:nvSpPr>
        <p:spPr>
          <a:xfrm>
            <a:off x="1042416" y="4247697"/>
            <a:ext cx="10598722" cy="7815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2">
                    <a:lumMod val="95000"/>
                    <a:lumOff val="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541338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200" kern="1200">
                <a:solidFill>
                  <a:schemeClr val="tx2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35038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87475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77165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CC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BEGINNERS GUIDE</a:t>
            </a:r>
            <a:endParaRPr kumimoji="0" lang="en-GB" b="0" i="0" u="none" strike="noStrike" kern="1200" cap="none" spc="0" normalizeH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10C0FBD-2BC4-4A23-865A-28221FB78D06}"/>
              </a:ext>
            </a:extLst>
          </p:cNvPr>
          <p:cNvSpPr txBox="1">
            <a:spLocks/>
          </p:cNvSpPr>
          <p:nvPr/>
        </p:nvSpPr>
        <p:spPr>
          <a:xfrm>
            <a:off x="1042416" y="1930400"/>
            <a:ext cx="10598722" cy="225328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 spc="0">
                <a:ln w="0">
                  <a:noFill/>
                </a:ln>
                <a:solidFill>
                  <a:srgbClr val="F2C400"/>
                </a:solidFill>
                <a:effectLst/>
                <a:latin typeface="+mn-lt"/>
                <a:ea typeface="+mj-ea"/>
                <a:cs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 dirty="0" err="1">
                <a:ln>
                  <a:noFill/>
                </a:ln>
                <a:solidFill>
                  <a:srgbClr val="BBCC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n-cs"/>
              </a:rPr>
              <a:t>Electronics</a:t>
            </a:r>
            <a:r>
              <a:rPr kumimoji="0" lang="it-IT" sz="6600" b="1" i="0" u="none" strike="noStrike" kern="1200" cap="none" spc="0" normalizeH="0" baseline="0" noProof="0" dirty="0">
                <a:ln>
                  <a:noFill/>
                </a:ln>
                <a:solidFill>
                  <a:srgbClr val="BBCC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n-cs"/>
              </a:rPr>
              <a:t> </a:t>
            </a:r>
            <a:r>
              <a:rPr kumimoji="0" lang="it-IT" sz="6600" b="1" i="0" u="none" strike="noStrike" kern="1200" cap="none" spc="0" normalizeH="0" baseline="0" noProof="0" dirty="0" err="1">
                <a:ln>
                  <a:noFill/>
                </a:ln>
                <a:solidFill>
                  <a:srgbClr val="BBCC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n-cs"/>
              </a:rPr>
              <a:t>Tips</a:t>
            </a:r>
            <a:r>
              <a:rPr kumimoji="0" lang="it-IT" sz="6600" b="1" i="0" u="none" strike="noStrike" kern="1200" cap="none" spc="0" normalizeH="0" baseline="0" noProof="0" dirty="0">
                <a:ln>
                  <a:noFill/>
                </a:ln>
                <a:solidFill>
                  <a:srgbClr val="BBCC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n-cs"/>
              </a:rPr>
              <a:t> and </a:t>
            </a:r>
            <a:r>
              <a:rPr kumimoji="0" lang="it-IT" sz="6600" b="1" i="0" u="none" strike="noStrike" kern="1200" cap="none" spc="0" normalizeH="0" baseline="0" noProof="0" dirty="0" err="1">
                <a:ln>
                  <a:noFill/>
                </a:ln>
                <a:solidFill>
                  <a:srgbClr val="BBCC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n-cs"/>
              </a:rPr>
              <a:t>Tricks</a:t>
            </a:r>
            <a:endParaRPr kumimoji="0" lang="it-IT" sz="6600" b="0" i="0" u="none" strike="noStrike" kern="1200" cap="none" spc="0" normalizeH="0" baseline="0" noProof="0" dirty="0">
              <a:ln w="0">
                <a:noFill/>
              </a:ln>
              <a:solidFill>
                <a:srgbClr val="F2C400"/>
              </a:solidFill>
              <a:effectLst/>
              <a:uLnTx/>
              <a:uFillTx/>
              <a:latin typeface="Arial" panose="020B0604020202020204" pitchFamily="34" charset="0"/>
              <a:ea typeface="+mj-ea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6DF7F64-2734-4F02-94EF-2E484892A32F}"/>
              </a:ext>
            </a:extLst>
          </p:cNvPr>
          <p:cNvCxnSpPr>
            <a:cxnSpLocks/>
          </p:cNvCxnSpPr>
          <p:nvPr/>
        </p:nvCxnSpPr>
        <p:spPr>
          <a:xfrm>
            <a:off x="938254" y="4207542"/>
            <a:ext cx="11253746" cy="159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088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AF6351E-2420-4FD0-9ADD-BDDDA378E652}"/>
              </a:ext>
            </a:extLst>
          </p:cNvPr>
          <p:cNvSpPr txBox="1">
            <a:spLocks/>
          </p:cNvSpPr>
          <p:nvPr/>
        </p:nvSpPr>
        <p:spPr>
          <a:xfrm>
            <a:off x="163232" y="329283"/>
            <a:ext cx="11089449" cy="72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ITC Lubalin Graph Std Book" panose="02060502020205020404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it-IT" dirty="0">
                <a:latin typeface="Arial" panose="020B0604020202020204" pitchFamily="34" charset="0"/>
              </a:rPr>
              <a:t>TRICK</a:t>
            </a:r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2" name="Observing IR pulses emitted from a Samsung TV remote using the camera from a Pixel 3 XL.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8359" y="2019246"/>
            <a:ext cx="6446549" cy="36261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17513F-DFE1-0240-9C1F-66639ADBAD38}"/>
              </a:ext>
            </a:extLst>
          </p:cNvPr>
          <p:cNvSpPr txBox="1"/>
          <p:nvPr/>
        </p:nvSpPr>
        <p:spPr>
          <a:xfrm>
            <a:off x="7093527" y="2419819"/>
            <a:ext cx="50061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types of LEDs are used in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controls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but also in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cameras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see if these LEDs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pointing them towards a mobile phone camera (as in the video on the side).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possible that some high-end cellphone cameras have a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does not make this light visible so you cannot tell if they work or not.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388359" y="5743806"/>
            <a:ext cx="32232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Source: </a:t>
            </a:r>
            <a:r>
              <a:rPr lang="it-IT" sz="1100" dirty="0" err="1"/>
              <a:t>YouTube</a:t>
            </a:r>
            <a:r>
              <a:rPr lang="it-IT" sz="1100" dirty="0"/>
              <a:t> - </a:t>
            </a:r>
            <a:r>
              <a:rPr lang="it-IT" sz="1100" dirty="0" err="1"/>
              <a:t>Ken</a:t>
            </a:r>
            <a:r>
              <a:rPr lang="it-IT" sz="1100" dirty="0"/>
              <a:t> </a:t>
            </a:r>
            <a:r>
              <a:rPr lang="it-IT" sz="1100" dirty="0" err="1"/>
              <a:t>Connor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337871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AF6351E-2420-4FD0-9ADD-BDDDA378E652}"/>
              </a:ext>
            </a:extLst>
          </p:cNvPr>
          <p:cNvSpPr txBox="1">
            <a:spLocks/>
          </p:cNvSpPr>
          <p:nvPr/>
        </p:nvSpPr>
        <p:spPr>
          <a:xfrm>
            <a:off x="163232" y="329283"/>
            <a:ext cx="11089449" cy="72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ITC Lubalin Graph Std Book" panose="02060502020205020404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it-IT" dirty="0">
                <a:latin typeface="Arial" panose="020B0604020202020204" pitchFamily="34" charset="0"/>
              </a:rPr>
              <a:t>IR </a:t>
            </a:r>
            <a:r>
              <a:rPr lang="it-IT" dirty="0" err="1">
                <a:latin typeface="Arial" panose="020B0604020202020204" pitchFamily="34" charset="0"/>
              </a:rPr>
              <a:t>LEDs</a:t>
            </a:r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6"/>
          <a:stretch/>
        </p:blipFill>
        <p:spPr>
          <a:xfrm>
            <a:off x="5895110" y="1590040"/>
            <a:ext cx="5943600" cy="508785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0138854-E960-904D-B5D1-C59D4F7AAD17}"/>
              </a:ext>
            </a:extLst>
          </p:cNvPr>
          <p:cNvSpPr txBox="1"/>
          <p:nvPr/>
        </p:nvSpPr>
        <p:spPr>
          <a:xfrm>
            <a:off x="529420" y="1590040"/>
            <a:ext cx="517853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your Survival Kit there are a pair of infrared LEDs. It is an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 receiver 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transmitter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image on the side shows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of the possible ways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connecting the IR LEDs to the </a:t>
            </a:r>
            <a:r>
              <a:rPr lang="en-US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Nucleo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Board.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make the TX-RX pair of infrared LEDs work, they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 be well aligned.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7148992-71DE-0E34-D41D-14253E1F2C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23050">
            <a:off x="2046874" y="4299076"/>
            <a:ext cx="1859542" cy="185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8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4">
            <a:extLst>
              <a:ext uri="{FF2B5EF4-FFF2-40B4-BE49-F238E27FC236}">
                <a16:creationId xmlns:a16="http://schemas.microsoft.com/office/drawing/2014/main" id="{9DBCA414-8784-4373-BF56-50D98E26BE0E}"/>
              </a:ext>
            </a:extLst>
          </p:cNvPr>
          <p:cNvSpPr txBox="1">
            <a:spLocks/>
          </p:cNvSpPr>
          <p:nvPr/>
        </p:nvSpPr>
        <p:spPr>
          <a:xfrm>
            <a:off x="1042416" y="4247697"/>
            <a:ext cx="10598722" cy="7815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2">
                    <a:lumMod val="95000"/>
                    <a:lumOff val="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541338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200" kern="1200">
                <a:solidFill>
                  <a:schemeClr val="tx2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35038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87475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77165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CC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b="0" i="0" u="none" strike="noStrike" kern="1200" cap="none" spc="0" normalizeH="0" noProof="0" dirty="0" err="1">
                <a:ln>
                  <a:noFill/>
                </a:ln>
                <a:solidFill>
                  <a:srgbClr val="00205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Raise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rgbClr val="00205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it-IT" b="0" i="0" u="none" strike="noStrike" kern="1200" cap="none" spc="0" normalizeH="0" noProof="0" dirty="0" err="1">
                <a:ln>
                  <a:noFill/>
                </a:ln>
                <a:solidFill>
                  <a:srgbClr val="00205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rgbClr val="00205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hand or </a:t>
            </a:r>
            <a:r>
              <a:rPr kumimoji="0" lang="it-IT" b="0" i="0" u="none" strike="noStrike" kern="1200" cap="none" spc="0" normalizeH="0" noProof="0" dirty="0" err="1">
                <a:ln>
                  <a:noFill/>
                </a:ln>
                <a:solidFill>
                  <a:srgbClr val="00205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rgbClr val="00205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in the chat</a:t>
            </a:r>
            <a:endParaRPr kumimoji="0" lang="en-GB" b="0" i="0" u="none" strike="noStrike" kern="1200" cap="none" spc="0" normalizeH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10C0FBD-2BC4-4A23-865A-28221FB78D06}"/>
              </a:ext>
            </a:extLst>
          </p:cNvPr>
          <p:cNvSpPr txBox="1">
            <a:spLocks/>
          </p:cNvSpPr>
          <p:nvPr/>
        </p:nvSpPr>
        <p:spPr>
          <a:xfrm>
            <a:off x="1042416" y="1930400"/>
            <a:ext cx="10598722" cy="225328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 spc="0">
                <a:ln w="0">
                  <a:noFill/>
                </a:ln>
                <a:solidFill>
                  <a:srgbClr val="F2C400"/>
                </a:solidFill>
                <a:effectLst/>
                <a:latin typeface="+mn-lt"/>
                <a:ea typeface="+mj-ea"/>
                <a:cs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err="1">
                <a:ln>
                  <a:noFill/>
                </a:ln>
                <a:solidFill>
                  <a:srgbClr val="BBCC00"/>
                </a:solidFill>
                <a:latin typeface="Arial" panose="020B0604020202020204" pitchFamily="34" charset="0"/>
                <a:cs typeface="+mn-cs"/>
              </a:rPr>
              <a:t>Any</a:t>
            </a:r>
            <a:r>
              <a:rPr lang="it-IT" b="1" dirty="0">
                <a:ln>
                  <a:noFill/>
                </a:ln>
                <a:solidFill>
                  <a:srgbClr val="BBCC00"/>
                </a:solidFill>
                <a:latin typeface="Arial" panose="020B0604020202020204" pitchFamily="34" charset="0"/>
                <a:cs typeface="+mn-cs"/>
              </a:rPr>
              <a:t> </a:t>
            </a:r>
            <a:r>
              <a:rPr lang="it-IT" b="1" dirty="0" err="1">
                <a:ln>
                  <a:noFill/>
                </a:ln>
                <a:solidFill>
                  <a:srgbClr val="BBCC00"/>
                </a:solidFill>
                <a:latin typeface="Arial" panose="020B0604020202020204" pitchFamily="34" charset="0"/>
                <a:cs typeface="+mn-cs"/>
              </a:rPr>
              <a:t>questions</a:t>
            </a:r>
            <a:r>
              <a:rPr lang="it-IT" b="1" dirty="0">
                <a:ln>
                  <a:noFill/>
                </a:ln>
                <a:solidFill>
                  <a:srgbClr val="BBCC00"/>
                </a:solidFill>
                <a:latin typeface="Arial" panose="020B0604020202020204" pitchFamily="34" charset="0"/>
                <a:cs typeface="+mn-cs"/>
              </a:rPr>
              <a:t>?</a:t>
            </a:r>
            <a:endParaRPr kumimoji="0" lang="it-IT" sz="6600" b="0" i="0" u="none" strike="noStrike" kern="1200" cap="none" spc="0" normalizeH="0" baseline="0" noProof="0" dirty="0">
              <a:ln w="0">
                <a:noFill/>
              </a:ln>
              <a:solidFill>
                <a:srgbClr val="F2C400"/>
              </a:solidFill>
              <a:effectLst/>
              <a:uLnTx/>
              <a:uFillTx/>
              <a:latin typeface="Arial" panose="020B0604020202020204" pitchFamily="34" charset="0"/>
              <a:ea typeface="+mj-ea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6DF7F64-2734-4F02-94EF-2E484892A32F}"/>
              </a:ext>
            </a:extLst>
          </p:cNvPr>
          <p:cNvCxnSpPr>
            <a:cxnSpLocks/>
          </p:cNvCxnSpPr>
          <p:nvPr/>
        </p:nvCxnSpPr>
        <p:spPr>
          <a:xfrm>
            <a:off x="938254" y="4207542"/>
            <a:ext cx="11253746" cy="159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41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AF6351E-2420-4FD0-9ADD-BDDDA378E652}"/>
              </a:ext>
            </a:extLst>
          </p:cNvPr>
          <p:cNvSpPr txBox="1">
            <a:spLocks/>
          </p:cNvSpPr>
          <p:nvPr/>
        </p:nvSpPr>
        <p:spPr>
          <a:xfrm>
            <a:off x="163232" y="329283"/>
            <a:ext cx="11089449" cy="72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ITC Lubalin Graph Std Book" panose="02060502020205020404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it-IT" dirty="0">
                <a:latin typeface="Arial" panose="020B0604020202020204" pitchFamily="34" charset="0"/>
              </a:rPr>
              <a:t>RGB </a:t>
            </a:r>
            <a:r>
              <a:rPr lang="it-IT" dirty="0" err="1">
                <a:latin typeface="Arial" panose="020B0604020202020204" pitchFamily="34" charset="0"/>
              </a:rPr>
              <a:t>LEDs</a:t>
            </a:r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6E227F8-19A3-6442-9590-A3D244D2155D}"/>
              </a:ext>
            </a:extLst>
          </p:cNvPr>
          <p:cNvSpPr txBox="1"/>
          <p:nvPr/>
        </p:nvSpPr>
        <p:spPr>
          <a:xfrm>
            <a:off x="275360" y="1843095"/>
            <a:ext cx="1177474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 formed by 3 different color LED in the same package.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lead is in common to the 3 LED 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Anode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Cathode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obtain light emission from a LED you need to directly polarize it with voltage source and a resistor.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91" y="4006266"/>
            <a:ext cx="4612108" cy="285173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555" y="1366407"/>
            <a:ext cx="3137162" cy="184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4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4">
            <a:extLst>
              <a:ext uri="{FF2B5EF4-FFF2-40B4-BE49-F238E27FC236}">
                <a16:creationId xmlns:a16="http://schemas.microsoft.com/office/drawing/2014/main" id="{9DBCA414-8784-4373-BF56-50D98E26BE0E}"/>
              </a:ext>
            </a:extLst>
          </p:cNvPr>
          <p:cNvSpPr txBox="1">
            <a:spLocks/>
          </p:cNvSpPr>
          <p:nvPr/>
        </p:nvSpPr>
        <p:spPr>
          <a:xfrm>
            <a:off x="1042416" y="4247697"/>
            <a:ext cx="10598722" cy="7815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2">
                    <a:lumMod val="95000"/>
                    <a:lumOff val="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541338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200" kern="1200">
                <a:solidFill>
                  <a:schemeClr val="tx2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35038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87475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77165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CC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b="0" i="0" u="none" strike="noStrike" kern="1200" cap="none" spc="0" normalizeH="0" noProof="0" dirty="0" err="1">
                <a:ln>
                  <a:noFill/>
                </a:ln>
                <a:solidFill>
                  <a:srgbClr val="00205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Raise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rgbClr val="00205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it-IT" b="0" i="0" u="none" strike="noStrike" kern="1200" cap="none" spc="0" normalizeH="0" noProof="0" dirty="0" err="1">
                <a:ln>
                  <a:noFill/>
                </a:ln>
                <a:solidFill>
                  <a:srgbClr val="00205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rgbClr val="00205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hand or </a:t>
            </a:r>
            <a:r>
              <a:rPr kumimoji="0" lang="it-IT" b="0" i="0" u="none" strike="noStrike" kern="1200" cap="none" spc="0" normalizeH="0" noProof="0" dirty="0" err="1">
                <a:ln>
                  <a:noFill/>
                </a:ln>
                <a:solidFill>
                  <a:srgbClr val="00205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rgbClr val="00205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in the chat.</a:t>
            </a:r>
            <a:endParaRPr kumimoji="0" lang="en-GB" b="0" i="0" u="none" strike="noStrike" kern="1200" cap="none" spc="0" normalizeH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10C0FBD-2BC4-4A23-865A-28221FB78D06}"/>
              </a:ext>
            </a:extLst>
          </p:cNvPr>
          <p:cNvSpPr txBox="1">
            <a:spLocks/>
          </p:cNvSpPr>
          <p:nvPr/>
        </p:nvSpPr>
        <p:spPr>
          <a:xfrm>
            <a:off x="1042416" y="1930400"/>
            <a:ext cx="10598722" cy="225328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 spc="0">
                <a:ln w="0">
                  <a:noFill/>
                </a:ln>
                <a:solidFill>
                  <a:srgbClr val="F2C400"/>
                </a:solidFill>
                <a:effectLst/>
                <a:latin typeface="+mn-lt"/>
                <a:ea typeface="+mj-ea"/>
                <a:cs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err="1">
                <a:ln>
                  <a:noFill/>
                </a:ln>
                <a:solidFill>
                  <a:srgbClr val="BBCC00"/>
                </a:solidFill>
                <a:latin typeface="Arial" panose="020B0604020202020204" pitchFamily="34" charset="0"/>
                <a:cs typeface="+mn-cs"/>
              </a:rPr>
              <a:t>Any</a:t>
            </a:r>
            <a:r>
              <a:rPr lang="it-IT" b="1" dirty="0">
                <a:ln>
                  <a:noFill/>
                </a:ln>
                <a:solidFill>
                  <a:srgbClr val="BBCC00"/>
                </a:solidFill>
                <a:latin typeface="Arial" panose="020B0604020202020204" pitchFamily="34" charset="0"/>
                <a:cs typeface="+mn-cs"/>
              </a:rPr>
              <a:t> </a:t>
            </a:r>
            <a:r>
              <a:rPr lang="it-IT" b="1" dirty="0" err="1">
                <a:ln>
                  <a:noFill/>
                </a:ln>
                <a:solidFill>
                  <a:srgbClr val="BBCC00"/>
                </a:solidFill>
                <a:latin typeface="Arial" panose="020B0604020202020204" pitchFamily="34" charset="0"/>
                <a:cs typeface="+mn-cs"/>
              </a:rPr>
              <a:t>questions</a:t>
            </a:r>
            <a:r>
              <a:rPr lang="it-IT" b="1" dirty="0">
                <a:ln>
                  <a:noFill/>
                </a:ln>
                <a:solidFill>
                  <a:srgbClr val="BBCC00"/>
                </a:solidFill>
                <a:latin typeface="Arial" panose="020B0604020202020204" pitchFamily="34" charset="0"/>
                <a:cs typeface="+mn-cs"/>
              </a:rPr>
              <a:t>?</a:t>
            </a:r>
            <a:endParaRPr kumimoji="0" lang="it-IT" sz="6600" b="0" i="0" u="none" strike="noStrike" kern="1200" cap="none" spc="0" normalizeH="0" baseline="0" noProof="0" dirty="0">
              <a:ln w="0">
                <a:noFill/>
              </a:ln>
              <a:solidFill>
                <a:srgbClr val="F2C400"/>
              </a:solidFill>
              <a:effectLst/>
              <a:uLnTx/>
              <a:uFillTx/>
              <a:latin typeface="Arial" panose="020B0604020202020204" pitchFamily="34" charset="0"/>
              <a:ea typeface="+mj-ea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6DF7F64-2734-4F02-94EF-2E484892A32F}"/>
              </a:ext>
            </a:extLst>
          </p:cNvPr>
          <p:cNvCxnSpPr>
            <a:cxnSpLocks/>
          </p:cNvCxnSpPr>
          <p:nvPr/>
        </p:nvCxnSpPr>
        <p:spPr>
          <a:xfrm>
            <a:off x="938254" y="4207542"/>
            <a:ext cx="11253746" cy="159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752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AF6351E-2420-4FD0-9ADD-BDDDA378E652}"/>
              </a:ext>
            </a:extLst>
          </p:cNvPr>
          <p:cNvSpPr txBox="1">
            <a:spLocks/>
          </p:cNvSpPr>
          <p:nvPr/>
        </p:nvSpPr>
        <p:spPr>
          <a:xfrm>
            <a:off x="163232" y="329283"/>
            <a:ext cx="11089449" cy="72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ITC Lubalin Graph Std Book" panose="02060502020205020404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it-IT" dirty="0">
                <a:latin typeface="Arial" panose="020B0604020202020204" pitchFamily="34" charset="0"/>
              </a:rPr>
              <a:t>PUSH-BUTTONS</a:t>
            </a:r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00CEE1-A1F8-1A43-8F44-6EC3AED6B93C}"/>
              </a:ext>
            </a:extLst>
          </p:cNvPr>
          <p:cNvSpPr txBox="1"/>
          <p:nvPr/>
        </p:nvSpPr>
        <p:spPr>
          <a:xfrm>
            <a:off x="389196" y="1752600"/>
            <a:ext cx="6567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push-button is a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equipped with a spring which can stand in two states: pushed or released. Thanks to the spring, normally the button is released.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F80735C-8F6E-8348-BB00-16B4944FB13E}"/>
              </a:ext>
            </a:extLst>
          </p:cNvPr>
          <p:cNvSpPr/>
          <p:nvPr/>
        </p:nvSpPr>
        <p:spPr>
          <a:xfrm>
            <a:off x="389196" y="3429000"/>
            <a:ext cx="110894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a circuital point of view, a push-button is a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terminal device 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acts as a short circuit when pushed and as an open circuit when released.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84EB1C06-0609-A746-B89D-51E72E00596B}"/>
              </a:ext>
            </a:extLst>
          </p:cNvPr>
          <p:cNvSpPr/>
          <p:nvPr/>
        </p:nvSpPr>
        <p:spPr>
          <a:xfrm>
            <a:off x="389196" y="4828401"/>
            <a:ext cx="110894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Anyway, as resistors, push-buttons are very cheap components, it is convenient to place an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network 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 to the button. This is highly recommended in those cases in which the connection button-microcontroller is achieved using a cheap Dupont wire.</a:t>
            </a:r>
          </a:p>
        </p:txBody>
      </p:sp>
      <p:grpSp>
        <p:nvGrpSpPr>
          <p:cNvPr id="10" name="Gruppo 9"/>
          <p:cNvGrpSpPr/>
          <p:nvPr/>
        </p:nvGrpSpPr>
        <p:grpSpPr>
          <a:xfrm>
            <a:off x="7539722" y="1674341"/>
            <a:ext cx="4384548" cy="1676400"/>
            <a:chOff x="7539722" y="1674341"/>
            <a:chExt cx="4384548" cy="1676400"/>
          </a:xfrm>
        </p:grpSpPr>
        <p:grpSp>
          <p:nvGrpSpPr>
            <p:cNvPr id="3" name="Gruppo 2"/>
            <p:cNvGrpSpPr/>
            <p:nvPr/>
          </p:nvGrpSpPr>
          <p:grpSpPr>
            <a:xfrm>
              <a:off x="7539722" y="1674341"/>
              <a:ext cx="4384548" cy="1676400"/>
              <a:chOff x="7539722" y="1674341"/>
              <a:chExt cx="4384548" cy="1676400"/>
            </a:xfrm>
          </p:grpSpPr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25AF4AC6-B5B6-024A-AA2C-F0F81C110E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083"/>
              <a:stretch/>
            </p:blipFill>
            <p:spPr>
              <a:xfrm>
                <a:off x="7539722" y="1674341"/>
                <a:ext cx="4384548" cy="1676400"/>
              </a:xfrm>
              <a:prstGeom prst="rect">
                <a:avLst/>
              </a:prstGeom>
            </p:spPr>
          </p:pic>
          <p:sp>
            <p:nvSpPr>
              <p:cNvPr id="2" name="Rettangolo 1"/>
              <p:cNvSpPr/>
              <p:nvPr/>
            </p:nvSpPr>
            <p:spPr>
              <a:xfrm>
                <a:off x="8885383" y="2059709"/>
                <a:ext cx="397164" cy="960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" name="Rettangolo 3"/>
            <p:cNvSpPr/>
            <p:nvPr/>
          </p:nvSpPr>
          <p:spPr>
            <a:xfrm>
              <a:off x="11174480" y="1752600"/>
              <a:ext cx="338955" cy="1461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903081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AF6351E-2420-4FD0-9ADD-BDDDA378E652}"/>
              </a:ext>
            </a:extLst>
          </p:cNvPr>
          <p:cNvSpPr txBox="1">
            <a:spLocks/>
          </p:cNvSpPr>
          <p:nvPr/>
        </p:nvSpPr>
        <p:spPr>
          <a:xfrm>
            <a:off x="163232" y="329283"/>
            <a:ext cx="11089449" cy="72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ITC Lubalin Graph Std Book" panose="02060502020205020404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it-IT" dirty="0">
                <a:latin typeface="Arial" panose="020B0604020202020204" pitchFamily="34" charset="0"/>
              </a:rPr>
              <a:t>PUSH-BUTTONS</a:t>
            </a:r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9" name="AutoShape 2" descr="https://www.playembedded.org/blog/wp-content/uploads/2018/11/Push-Button-internal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2052" name="Picture 4" descr="https://i0.wp.com/www.playembedded.org/blog/wp-content/uploads/2018/11/Push-Button-internal.png?resize=840%2C179&amp;ssl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72" y="5056091"/>
            <a:ext cx="3096064" cy="65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10" descr="https://www.playembedded.org/blog/wp-content/uploads/2018/11/Push-button-equivalent-circuit.png"/>
          <p:cNvSpPr>
            <a:spLocks noChangeAspect="1" noChangeArrowheads="1"/>
          </p:cNvSpPr>
          <p:nvPr/>
        </p:nvSpPr>
        <p:spPr bwMode="auto">
          <a:xfrm>
            <a:off x="307975" y="7937"/>
            <a:ext cx="2195080" cy="219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309" y="1572024"/>
            <a:ext cx="5991691" cy="3172072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84EB1C06-0609-A746-B89D-51E72E00596B}"/>
              </a:ext>
            </a:extLst>
          </p:cNvPr>
          <p:cNvSpPr/>
          <p:nvPr/>
        </p:nvSpPr>
        <p:spPr>
          <a:xfrm>
            <a:off x="307975" y="1960875"/>
            <a:ext cx="6379152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39A9DC"/>
              </a:buClr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buttons suffer of a problem called “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bounce effect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due to normal wear of the button.</a:t>
            </a:r>
          </a:p>
          <a:p>
            <a:pPr lvl="0">
              <a:spcAft>
                <a:spcPts val="600"/>
              </a:spcAft>
              <a:buClr>
                <a:srgbClr val="39A9DC"/>
              </a:buClr>
              <a:defRPr/>
            </a:pPr>
            <a:endParaRPr lang="en-US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two ways to </a:t>
            </a:r>
            <a:r>
              <a:rPr lang="en-US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debounce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push-button: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hardware, by filtering the input signal;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software, by adding a dead time after the first detection.</a:t>
            </a:r>
          </a:p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defRPr/>
            </a:pPr>
            <a:endParaRPr lang="en-US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84EB1C06-0609-A746-B89D-51E72E00596B}"/>
              </a:ext>
            </a:extLst>
          </p:cNvPr>
          <p:cNvSpPr/>
          <p:nvPr/>
        </p:nvSpPr>
        <p:spPr>
          <a:xfrm>
            <a:off x="5812848" y="6056493"/>
            <a:ext cx="6379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39A9DC"/>
              </a:buClr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learn how to create the hardware filter visit this 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5234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AF6351E-2420-4FD0-9ADD-BDDDA378E652}"/>
              </a:ext>
            </a:extLst>
          </p:cNvPr>
          <p:cNvSpPr txBox="1">
            <a:spLocks/>
          </p:cNvSpPr>
          <p:nvPr/>
        </p:nvSpPr>
        <p:spPr>
          <a:xfrm>
            <a:off x="163232" y="329283"/>
            <a:ext cx="11089449" cy="72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ITC Lubalin Graph Std Book" panose="02060502020205020404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it-IT" dirty="0">
                <a:latin typeface="Arial" panose="020B0604020202020204" pitchFamily="34" charset="0"/>
              </a:rPr>
              <a:t>PUSH-BUTTONS</a:t>
            </a:r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737FF4F-A8AC-3B46-BBCE-171A023BEB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72"/>
          <a:stretch/>
        </p:blipFill>
        <p:spPr>
          <a:xfrm>
            <a:off x="8513804" y="1817963"/>
            <a:ext cx="3530429" cy="44577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72C3BEC-05D1-0146-84AA-B2E521702B1C}"/>
              </a:ext>
            </a:extLst>
          </p:cNvPr>
          <p:cNvSpPr txBox="1"/>
          <p:nvPr/>
        </p:nvSpPr>
        <p:spPr>
          <a:xfrm>
            <a:off x="497576" y="1968586"/>
            <a:ext cx="827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network used to implement the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pull-up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layout.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12DDA6C-20BC-9F44-8BB8-9D2AB3DF2D24}"/>
              </a:ext>
            </a:extLst>
          </p:cNvPr>
          <p:cNvSpPr txBox="1"/>
          <p:nvPr/>
        </p:nvSpPr>
        <p:spPr>
          <a:xfrm>
            <a:off x="497576" y="2675290"/>
            <a:ext cx="744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resistor </a:t>
            </a:r>
            <a:r>
              <a:rPr lang="en-US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Rpu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required to connect the MCU pin to an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level state, in order to keep it constant.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05610F-259F-D949-A3E3-8BABF2DAD28B}"/>
              </a:ext>
            </a:extLst>
          </p:cNvPr>
          <p:cNvSpPr txBox="1"/>
          <p:nvPr/>
        </p:nvSpPr>
        <p:spPr>
          <a:xfrm>
            <a:off x="497575" y="3658993"/>
            <a:ext cx="7531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the button is pressed, it will close the lower part of the circuit, connecting the MCU pin to a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level state (ground).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FEB8AC8-3C1C-9247-9EC2-F9ED5979DB40}"/>
              </a:ext>
            </a:extLst>
          </p:cNvPr>
          <p:cNvSpPr txBox="1"/>
          <p:nvPr/>
        </p:nvSpPr>
        <p:spPr>
          <a:xfrm>
            <a:off x="497574" y="4750941"/>
            <a:ext cx="7531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another topology called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pull-down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there the button is connected to VCC and the other pin is connected to the MCU pin and to ground through a resistor.</a:t>
            </a:r>
          </a:p>
        </p:txBody>
      </p:sp>
    </p:spTree>
    <p:extLst>
      <p:ext uri="{BB962C8B-B14F-4D97-AF65-F5344CB8AC3E}">
        <p14:creationId xmlns:p14="http://schemas.microsoft.com/office/powerpoint/2010/main" val="1935874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AF6351E-2420-4FD0-9ADD-BDDDA378E652}"/>
              </a:ext>
            </a:extLst>
          </p:cNvPr>
          <p:cNvSpPr txBox="1">
            <a:spLocks/>
          </p:cNvSpPr>
          <p:nvPr/>
        </p:nvSpPr>
        <p:spPr>
          <a:xfrm>
            <a:off x="163232" y="329283"/>
            <a:ext cx="11089449" cy="72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ITC Lubalin Graph Std Book" panose="02060502020205020404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it-IT" dirty="0">
                <a:latin typeface="Arial" panose="020B0604020202020204" pitchFamily="34" charset="0"/>
              </a:rPr>
              <a:t>TIP</a:t>
            </a:r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05610F-259F-D949-A3E3-8BABF2DAD28B}"/>
              </a:ext>
            </a:extLst>
          </p:cNvPr>
          <p:cNvSpPr txBox="1"/>
          <p:nvPr/>
        </p:nvSpPr>
        <p:spPr>
          <a:xfrm>
            <a:off x="246359" y="1382896"/>
            <a:ext cx="648695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possible to implement the pull-up configuration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using external circuitry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will be sufficient to indicate (during the writing of the program) that the GPIO is a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pull-up 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pin.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1"/>
          <a:stretch/>
        </p:blipFill>
        <p:spPr>
          <a:xfrm>
            <a:off x="7075054" y="1483215"/>
            <a:ext cx="4736247" cy="403947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3"/>
          <a:stretch/>
        </p:blipFill>
        <p:spPr>
          <a:xfrm>
            <a:off x="1176530" y="2939850"/>
            <a:ext cx="4389384" cy="384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57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4">
            <a:extLst>
              <a:ext uri="{FF2B5EF4-FFF2-40B4-BE49-F238E27FC236}">
                <a16:creationId xmlns:a16="http://schemas.microsoft.com/office/drawing/2014/main" id="{9DBCA414-8784-4373-BF56-50D98E26BE0E}"/>
              </a:ext>
            </a:extLst>
          </p:cNvPr>
          <p:cNvSpPr txBox="1">
            <a:spLocks/>
          </p:cNvSpPr>
          <p:nvPr/>
        </p:nvSpPr>
        <p:spPr>
          <a:xfrm>
            <a:off x="1042416" y="4247697"/>
            <a:ext cx="10598722" cy="7815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2">
                    <a:lumMod val="95000"/>
                    <a:lumOff val="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541338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200" kern="1200">
                <a:solidFill>
                  <a:schemeClr val="tx2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35038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87475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77165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CC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b="0" i="0" u="none" strike="noStrike" kern="1200" cap="none" spc="0" normalizeH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Raise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it-IT" b="0" i="0" u="none" strike="noStrike" kern="1200" cap="none" spc="0" normalizeH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hand or </a:t>
            </a:r>
            <a:r>
              <a:rPr kumimoji="0" lang="it-IT" b="0" i="0" u="none" strike="noStrike" kern="1200" cap="none" spc="0" normalizeH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in the chat.</a:t>
            </a:r>
            <a:endParaRPr kumimoji="0" lang="en-GB" b="0" i="0" u="none" strike="noStrike" kern="1200" cap="none" spc="0" normalizeH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10C0FBD-2BC4-4A23-865A-28221FB78D06}"/>
              </a:ext>
            </a:extLst>
          </p:cNvPr>
          <p:cNvSpPr txBox="1">
            <a:spLocks/>
          </p:cNvSpPr>
          <p:nvPr/>
        </p:nvSpPr>
        <p:spPr>
          <a:xfrm>
            <a:off x="1042416" y="1930400"/>
            <a:ext cx="10598722" cy="225328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 spc="0">
                <a:ln w="0">
                  <a:noFill/>
                </a:ln>
                <a:solidFill>
                  <a:srgbClr val="F2C400"/>
                </a:solidFill>
                <a:effectLst/>
                <a:latin typeface="+mn-lt"/>
                <a:ea typeface="+mj-ea"/>
                <a:cs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err="1">
                <a:ln>
                  <a:noFill/>
                </a:ln>
                <a:solidFill>
                  <a:srgbClr val="BBCC00"/>
                </a:solidFill>
                <a:latin typeface="Arial" panose="020B0604020202020204" pitchFamily="34" charset="0"/>
                <a:cs typeface="+mn-cs"/>
              </a:rPr>
              <a:t>Any</a:t>
            </a:r>
            <a:r>
              <a:rPr lang="it-IT" b="1" dirty="0">
                <a:ln>
                  <a:noFill/>
                </a:ln>
                <a:solidFill>
                  <a:srgbClr val="BBCC00"/>
                </a:solidFill>
                <a:latin typeface="Arial" panose="020B0604020202020204" pitchFamily="34" charset="0"/>
                <a:cs typeface="+mn-cs"/>
              </a:rPr>
              <a:t> </a:t>
            </a:r>
            <a:r>
              <a:rPr lang="it-IT" b="1" dirty="0" err="1">
                <a:ln>
                  <a:noFill/>
                </a:ln>
                <a:solidFill>
                  <a:srgbClr val="BBCC00"/>
                </a:solidFill>
                <a:latin typeface="Arial" panose="020B0604020202020204" pitchFamily="34" charset="0"/>
                <a:cs typeface="+mn-cs"/>
              </a:rPr>
              <a:t>questions</a:t>
            </a:r>
            <a:r>
              <a:rPr lang="it-IT" b="1" dirty="0">
                <a:ln>
                  <a:noFill/>
                </a:ln>
                <a:solidFill>
                  <a:srgbClr val="BBCC00"/>
                </a:solidFill>
                <a:latin typeface="Arial" panose="020B0604020202020204" pitchFamily="34" charset="0"/>
                <a:cs typeface="+mn-cs"/>
              </a:rPr>
              <a:t>?</a:t>
            </a:r>
            <a:endParaRPr kumimoji="0" lang="it-IT" sz="6600" b="0" i="0" u="none" strike="noStrike" kern="1200" cap="none" spc="0" normalizeH="0" baseline="0" noProof="0" dirty="0">
              <a:ln w="0">
                <a:noFill/>
              </a:ln>
              <a:solidFill>
                <a:srgbClr val="F2C400"/>
              </a:solidFill>
              <a:effectLst/>
              <a:uLnTx/>
              <a:uFillTx/>
              <a:latin typeface="Arial" panose="020B0604020202020204" pitchFamily="34" charset="0"/>
              <a:ea typeface="+mj-ea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6DF7F64-2734-4F02-94EF-2E484892A32F}"/>
              </a:ext>
            </a:extLst>
          </p:cNvPr>
          <p:cNvCxnSpPr>
            <a:cxnSpLocks/>
          </p:cNvCxnSpPr>
          <p:nvPr/>
        </p:nvCxnSpPr>
        <p:spPr>
          <a:xfrm>
            <a:off x="938254" y="4207542"/>
            <a:ext cx="11253746" cy="159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534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AF6351E-2420-4FD0-9ADD-BDDDA378E652}"/>
              </a:ext>
            </a:extLst>
          </p:cNvPr>
          <p:cNvSpPr txBox="1">
            <a:spLocks/>
          </p:cNvSpPr>
          <p:nvPr/>
        </p:nvSpPr>
        <p:spPr>
          <a:xfrm>
            <a:off x="163232" y="329283"/>
            <a:ext cx="11089449" cy="72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ITC Lubalin Graph Std Book" panose="02060502020205020404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it-IT" dirty="0">
                <a:latin typeface="Arial" panose="020B0604020202020204" pitchFamily="34" charset="0"/>
              </a:rPr>
              <a:t>INDEX OF CONTENT</a:t>
            </a:r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E6273A-09AA-49DD-A1D8-32CFD5E7EE37}"/>
              </a:ext>
            </a:extLst>
          </p:cNvPr>
          <p:cNvSpPr txBox="1"/>
          <p:nvPr/>
        </p:nvSpPr>
        <p:spPr>
          <a:xfrm>
            <a:off x="323850" y="1298808"/>
            <a:ext cx="10719281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an electrical circuit 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components of the Survival Kit: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- STM32 NUCLEO-G474RE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- Breadboard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- Dupont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SzTx/>
              <a:tabLst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- Resistors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- LEDs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SzTx/>
              <a:tabLst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- RGB LEDs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SzTx/>
              <a:tabLst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- Push-buttons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- </a:t>
            </a:r>
            <a:r>
              <a:rPr lang="en-US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Photoresistor</a:t>
            </a:r>
            <a:endParaRPr lang="en-US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SzTx/>
              <a:tabLst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- Potentiometer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SzTx/>
              <a:tabLst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- Joystick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C025D2-9FB1-5044-BE72-5C0135093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447" y="1968263"/>
            <a:ext cx="5777703" cy="433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138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AF6351E-2420-4FD0-9ADD-BDDDA378E652}"/>
              </a:ext>
            </a:extLst>
          </p:cNvPr>
          <p:cNvSpPr txBox="1">
            <a:spLocks/>
          </p:cNvSpPr>
          <p:nvPr/>
        </p:nvSpPr>
        <p:spPr>
          <a:xfrm>
            <a:off x="163232" y="329283"/>
            <a:ext cx="11089449" cy="72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ITC Lubalin Graph Std Book" panose="02060502020205020404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it-IT" dirty="0">
                <a:latin typeface="Arial" panose="020B0604020202020204" pitchFamily="34" charset="0"/>
              </a:rPr>
              <a:t>PHOTORESISTOR</a:t>
            </a:r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48" y="2010073"/>
            <a:ext cx="3004841" cy="3518827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" t="-3441" r="155" b="3441"/>
          <a:stretch/>
        </p:blipFill>
        <p:spPr>
          <a:xfrm>
            <a:off x="163232" y="1154672"/>
            <a:ext cx="5943600" cy="5100320"/>
          </a:xfrm>
          <a:prstGeom prst="rect">
            <a:avLst/>
          </a:prstGeom>
        </p:spPr>
      </p:pic>
      <p:grpSp>
        <p:nvGrpSpPr>
          <p:cNvPr id="11" name="Gruppo 10"/>
          <p:cNvGrpSpPr/>
          <p:nvPr/>
        </p:nvGrpSpPr>
        <p:grpSpPr>
          <a:xfrm>
            <a:off x="8647044" y="4884174"/>
            <a:ext cx="3454400" cy="1973826"/>
            <a:chOff x="443229" y="1663862"/>
            <a:chExt cx="5588116" cy="3000502"/>
          </a:xfrm>
        </p:grpSpPr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229" y="1663862"/>
              <a:ext cx="5264727" cy="2771180"/>
            </a:xfrm>
            <a:prstGeom prst="rect">
              <a:avLst/>
            </a:prstGeom>
          </p:spPr>
        </p:pic>
        <p:sp>
          <p:nvSpPr>
            <p:cNvPr id="8" name="Rettangolo 7"/>
            <p:cNvSpPr/>
            <p:nvPr/>
          </p:nvSpPr>
          <p:spPr>
            <a:xfrm>
              <a:off x="2281382" y="4137891"/>
              <a:ext cx="3749963" cy="526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9"/>
            <p:cNvSpPr/>
            <p:nvPr/>
          </p:nvSpPr>
          <p:spPr>
            <a:xfrm>
              <a:off x="4285673" y="3049452"/>
              <a:ext cx="1514763" cy="765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117513F-DFE1-0240-9C1F-66639ADBAD38}"/>
              </a:ext>
            </a:extLst>
          </p:cNvPr>
          <p:cNvSpPr txBox="1"/>
          <p:nvPr/>
        </p:nvSpPr>
        <p:spPr>
          <a:xfrm>
            <a:off x="7904067" y="1628234"/>
            <a:ext cx="415807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variable resistance 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the light present in the environment.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use a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voltage divider 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an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ADC 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read its status.</a:t>
            </a:r>
          </a:p>
        </p:txBody>
      </p:sp>
    </p:spTree>
    <p:extLst>
      <p:ext uri="{BB962C8B-B14F-4D97-AF65-F5344CB8AC3E}">
        <p14:creationId xmlns:p14="http://schemas.microsoft.com/office/powerpoint/2010/main" val="2309248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AF6351E-2420-4FD0-9ADD-BDDDA378E652}"/>
              </a:ext>
            </a:extLst>
          </p:cNvPr>
          <p:cNvSpPr txBox="1">
            <a:spLocks/>
          </p:cNvSpPr>
          <p:nvPr/>
        </p:nvSpPr>
        <p:spPr>
          <a:xfrm>
            <a:off x="163232" y="329283"/>
            <a:ext cx="11089449" cy="72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ITC Lubalin Graph Std Book" panose="02060502020205020404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it-IT" dirty="0">
                <a:latin typeface="Arial" panose="020B0604020202020204" pitchFamily="34" charset="0"/>
              </a:rPr>
              <a:t>POTENTIOMETER</a:t>
            </a:r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digikey.it/-/media/Images/Article%20Library/TechZone%20Articles/2021/May/The%20Fundamentals%20of%20Digital%20Potentiometers%20and%20How%20to%20Use%20Them/article-2021may-the-fundamentals-of-digital-fig1.jpg?la=en&amp;ts=7103c327-388b-4a84-8620-851590a9ec9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14" y="1268953"/>
            <a:ext cx="476250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8"/>
          <a:stretch/>
        </p:blipFill>
        <p:spPr>
          <a:xfrm>
            <a:off x="6298377" y="1312138"/>
            <a:ext cx="5653478" cy="539512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117513F-DFE1-0240-9C1F-66639ADBAD38}"/>
              </a:ext>
            </a:extLst>
          </p:cNvPr>
          <p:cNvSpPr txBox="1"/>
          <p:nvPr/>
        </p:nvSpPr>
        <p:spPr>
          <a:xfrm>
            <a:off x="803414" y="4117689"/>
            <a:ext cx="415807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a device equipped with a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rotary cursor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allows to vary the internal resistance according to the rotation.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output voltage is linearly linked to the input voltage through a ratio.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GND and </a:t>
            </a:r>
            <a:r>
              <a:rPr lang="en-US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Vcc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 as references, they do not power the device.</a:t>
            </a:r>
          </a:p>
        </p:txBody>
      </p:sp>
    </p:spTree>
    <p:extLst>
      <p:ext uri="{BB962C8B-B14F-4D97-AF65-F5344CB8AC3E}">
        <p14:creationId xmlns:p14="http://schemas.microsoft.com/office/powerpoint/2010/main" val="1357555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4">
            <a:extLst>
              <a:ext uri="{FF2B5EF4-FFF2-40B4-BE49-F238E27FC236}">
                <a16:creationId xmlns:a16="http://schemas.microsoft.com/office/drawing/2014/main" id="{9DBCA414-8784-4373-BF56-50D98E26BE0E}"/>
              </a:ext>
            </a:extLst>
          </p:cNvPr>
          <p:cNvSpPr txBox="1">
            <a:spLocks/>
          </p:cNvSpPr>
          <p:nvPr/>
        </p:nvSpPr>
        <p:spPr>
          <a:xfrm>
            <a:off x="1042416" y="4247697"/>
            <a:ext cx="10598722" cy="7815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2">
                    <a:lumMod val="95000"/>
                    <a:lumOff val="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541338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200" kern="1200">
                <a:solidFill>
                  <a:schemeClr val="tx2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35038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87475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77165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CC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b="0" i="0" u="none" strike="noStrike" kern="1200" cap="none" spc="0" normalizeH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Raise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it-IT" b="0" i="0" u="none" strike="noStrike" kern="1200" cap="none" spc="0" normalizeH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hand or </a:t>
            </a:r>
            <a:r>
              <a:rPr kumimoji="0" lang="it-IT" b="0" i="0" u="none" strike="noStrike" kern="1200" cap="none" spc="0" normalizeH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in the chat.</a:t>
            </a:r>
            <a:endParaRPr kumimoji="0" lang="en-GB" b="0" i="0" u="none" strike="noStrike" kern="1200" cap="none" spc="0" normalizeH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10C0FBD-2BC4-4A23-865A-28221FB78D06}"/>
              </a:ext>
            </a:extLst>
          </p:cNvPr>
          <p:cNvSpPr txBox="1">
            <a:spLocks/>
          </p:cNvSpPr>
          <p:nvPr/>
        </p:nvSpPr>
        <p:spPr>
          <a:xfrm>
            <a:off x="1042416" y="1930400"/>
            <a:ext cx="10598722" cy="225328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 spc="0">
                <a:ln w="0">
                  <a:noFill/>
                </a:ln>
                <a:solidFill>
                  <a:srgbClr val="F2C400"/>
                </a:solidFill>
                <a:effectLst/>
                <a:latin typeface="+mn-lt"/>
                <a:ea typeface="+mj-ea"/>
                <a:cs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err="1">
                <a:ln>
                  <a:noFill/>
                </a:ln>
                <a:solidFill>
                  <a:srgbClr val="BBCC00"/>
                </a:solidFill>
                <a:latin typeface="Arial" panose="020B0604020202020204" pitchFamily="34" charset="0"/>
                <a:cs typeface="+mn-cs"/>
              </a:rPr>
              <a:t>Any</a:t>
            </a:r>
            <a:r>
              <a:rPr lang="it-IT" b="1" dirty="0">
                <a:ln>
                  <a:noFill/>
                </a:ln>
                <a:solidFill>
                  <a:srgbClr val="BBCC00"/>
                </a:solidFill>
                <a:latin typeface="Arial" panose="020B0604020202020204" pitchFamily="34" charset="0"/>
                <a:cs typeface="+mn-cs"/>
              </a:rPr>
              <a:t> </a:t>
            </a:r>
            <a:r>
              <a:rPr lang="it-IT" b="1" dirty="0" err="1">
                <a:ln>
                  <a:noFill/>
                </a:ln>
                <a:solidFill>
                  <a:srgbClr val="BBCC00"/>
                </a:solidFill>
                <a:latin typeface="Arial" panose="020B0604020202020204" pitchFamily="34" charset="0"/>
                <a:cs typeface="+mn-cs"/>
              </a:rPr>
              <a:t>questions</a:t>
            </a:r>
            <a:r>
              <a:rPr lang="it-IT" b="1" dirty="0">
                <a:ln>
                  <a:noFill/>
                </a:ln>
                <a:solidFill>
                  <a:srgbClr val="BBCC00"/>
                </a:solidFill>
                <a:latin typeface="Arial" panose="020B0604020202020204" pitchFamily="34" charset="0"/>
                <a:cs typeface="+mn-cs"/>
              </a:rPr>
              <a:t>?</a:t>
            </a:r>
            <a:endParaRPr kumimoji="0" lang="it-IT" sz="6600" b="0" i="0" u="none" strike="noStrike" kern="1200" cap="none" spc="0" normalizeH="0" baseline="0" noProof="0" dirty="0">
              <a:ln w="0">
                <a:noFill/>
              </a:ln>
              <a:solidFill>
                <a:srgbClr val="F2C400"/>
              </a:solidFill>
              <a:effectLst/>
              <a:uLnTx/>
              <a:uFillTx/>
              <a:latin typeface="Arial" panose="020B0604020202020204" pitchFamily="34" charset="0"/>
              <a:ea typeface="+mj-ea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6DF7F64-2734-4F02-94EF-2E484892A32F}"/>
              </a:ext>
            </a:extLst>
          </p:cNvPr>
          <p:cNvCxnSpPr>
            <a:cxnSpLocks/>
          </p:cNvCxnSpPr>
          <p:nvPr/>
        </p:nvCxnSpPr>
        <p:spPr>
          <a:xfrm>
            <a:off x="938254" y="4207542"/>
            <a:ext cx="11253746" cy="159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686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271849" y="2272756"/>
            <a:ext cx="436605" cy="79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BAF6351E-2420-4FD0-9ADD-BDDDA378E652}"/>
              </a:ext>
            </a:extLst>
          </p:cNvPr>
          <p:cNvSpPr txBox="1">
            <a:spLocks/>
          </p:cNvSpPr>
          <p:nvPr/>
        </p:nvSpPr>
        <p:spPr>
          <a:xfrm>
            <a:off x="163232" y="329283"/>
            <a:ext cx="11089449" cy="72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ITC Lubalin Graph Std Book" panose="02060502020205020404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it-IT" dirty="0">
                <a:latin typeface="Arial" panose="020B0604020202020204" pitchFamily="34" charset="0"/>
              </a:rPr>
              <a:t>JOYSTICK</a:t>
            </a:r>
            <a:endParaRPr lang="en-GB" dirty="0">
              <a:latin typeface="Arial" panose="020B0604020202020204" pitchFamily="34" charset="0"/>
            </a:endParaRPr>
          </a:p>
        </p:txBody>
      </p:sp>
      <p:grpSp>
        <p:nvGrpSpPr>
          <p:cNvPr id="19" name="Gruppo 18"/>
          <p:cNvGrpSpPr/>
          <p:nvPr/>
        </p:nvGrpSpPr>
        <p:grpSpPr>
          <a:xfrm>
            <a:off x="163232" y="1315112"/>
            <a:ext cx="5814158" cy="2455430"/>
            <a:chOff x="163232" y="1645516"/>
            <a:chExt cx="5814158" cy="2455430"/>
          </a:xfrm>
        </p:grpSpPr>
        <p:grpSp>
          <p:nvGrpSpPr>
            <p:cNvPr id="16" name="Gruppo 15"/>
            <p:cNvGrpSpPr/>
            <p:nvPr/>
          </p:nvGrpSpPr>
          <p:grpSpPr>
            <a:xfrm>
              <a:off x="311013" y="1645516"/>
              <a:ext cx="5666377" cy="2455430"/>
              <a:chOff x="311013" y="1645516"/>
              <a:chExt cx="5666377" cy="2455430"/>
            </a:xfrm>
          </p:grpSpPr>
          <p:grpSp>
            <p:nvGrpSpPr>
              <p:cNvPr id="14" name="Gruppo 13"/>
              <p:cNvGrpSpPr/>
              <p:nvPr/>
            </p:nvGrpSpPr>
            <p:grpSpPr>
              <a:xfrm>
                <a:off x="311013" y="1645516"/>
                <a:ext cx="5666377" cy="2455430"/>
                <a:chOff x="311013" y="1645516"/>
                <a:chExt cx="5666377" cy="2455430"/>
              </a:xfrm>
            </p:grpSpPr>
            <p:grpSp>
              <p:nvGrpSpPr>
                <p:cNvPr id="12" name="Gruppo 11"/>
                <p:cNvGrpSpPr/>
                <p:nvPr/>
              </p:nvGrpSpPr>
              <p:grpSpPr>
                <a:xfrm>
                  <a:off x="311013" y="1645516"/>
                  <a:ext cx="5666377" cy="2455430"/>
                  <a:chOff x="311013" y="1645516"/>
                  <a:chExt cx="5666377" cy="2455430"/>
                </a:xfrm>
              </p:grpSpPr>
              <p:grpSp>
                <p:nvGrpSpPr>
                  <p:cNvPr id="9" name="Gruppo 8"/>
                  <p:cNvGrpSpPr/>
                  <p:nvPr/>
                </p:nvGrpSpPr>
                <p:grpSpPr>
                  <a:xfrm>
                    <a:off x="311013" y="1645516"/>
                    <a:ext cx="5666377" cy="2455430"/>
                    <a:chOff x="347959" y="1571625"/>
                    <a:chExt cx="5666377" cy="2455430"/>
                  </a:xfrm>
                </p:grpSpPr>
                <p:pic>
                  <p:nvPicPr>
                    <p:cNvPr id="3" name="Immagine 2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47959" y="1571625"/>
                      <a:ext cx="5666377" cy="245543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" name="Rettangolo 7"/>
                    <p:cNvSpPr/>
                    <p:nvPr/>
                  </p:nvSpPr>
                  <p:spPr>
                    <a:xfrm>
                      <a:off x="4535055" y="1828800"/>
                      <a:ext cx="1479281" cy="2678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11" name="Rettangolo 10"/>
                  <p:cNvSpPr/>
                  <p:nvPr/>
                </p:nvSpPr>
                <p:spPr>
                  <a:xfrm>
                    <a:off x="4028303" y="2576668"/>
                    <a:ext cx="271847" cy="15005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3" name="CasellaDiTesto 12"/>
                <p:cNvSpPr txBox="1"/>
                <p:nvPr/>
              </p:nvSpPr>
              <p:spPr>
                <a:xfrm>
                  <a:off x="3941803" y="2525138"/>
                  <a:ext cx="49015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100" dirty="0" err="1">
                      <a:solidFill>
                        <a:schemeClr val="bg1"/>
                      </a:solidFill>
                    </a:rPr>
                    <a:t>Vcc</a:t>
                  </a:r>
                  <a:endParaRPr lang="it-IT" sz="11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5" name="Rettangolo 14"/>
              <p:cNvSpPr/>
              <p:nvPr/>
            </p:nvSpPr>
            <p:spPr>
              <a:xfrm>
                <a:off x="370703" y="2170546"/>
                <a:ext cx="337751" cy="9598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7" name="CasellaDiTesto 16"/>
            <p:cNvSpPr txBox="1"/>
            <p:nvPr/>
          </p:nvSpPr>
          <p:spPr>
            <a:xfrm>
              <a:off x="163232" y="2231927"/>
              <a:ext cx="614974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050" dirty="0"/>
                <a:t>GND</a:t>
              </a:r>
            </a:p>
            <a:p>
              <a:pPr algn="r"/>
              <a:r>
                <a:rPr lang="it-IT" sz="1050" dirty="0"/>
                <a:t>+ 3.3V</a:t>
              </a:r>
            </a:p>
            <a:p>
              <a:pPr algn="r"/>
              <a:r>
                <a:rPr lang="it-IT" sz="1050" dirty="0" err="1"/>
                <a:t>VRx</a:t>
              </a:r>
              <a:endParaRPr lang="it-IT" sz="1050" dirty="0"/>
            </a:p>
            <a:p>
              <a:pPr algn="r"/>
              <a:r>
                <a:rPr lang="it-IT" sz="1050" dirty="0" err="1"/>
                <a:t>VRy</a:t>
              </a:r>
              <a:endParaRPr lang="it-IT" sz="1050" dirty="0"/>
            </a:p>
            <a:p>
              <a:pPr algn="r"/>
              <a:r>
                <a:rPr lang="it-IT" sz="1050" dirty="0"/>
                <a:t>SW</a:t>
              </a:r>
            </a:p>
          </p:txBody>
        </p:sp>
      </p:grpSp>
      <p:pic>
        <p:nvPicPr>
          <p:cNvPr id="20" name="Immagine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3" b="3724"/>
          <a:stretch/>
        </p:blipFill>
        <p:spPr>
          <a:xfrm>
            <a:off x="6283273" y="1765588"/>
            <a:ext cx="5715427" cy="49492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117513F-DFE1-0240-9C1F-66639ADBAD38}"/>
              </a:ext>
            </a:extLst>
          </p:cNvPr>
          <p:cNvSpPr txBox="1"/>
          <p:nvPr/>
        </p:nvSpPr>
        <p:spPr>
          <a:xfrm>
            <a:off x="470719" y="3951678"/>
            <a:ext cx="41580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joystick module (like the one in the PlayStation controller) uses two </a:t>
            </a:r>
            <a:r>
              <a:rPr lang="en-US" sz="16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potentiometers </a:t>
            </a:r>
            <a:r>
              <a:rPr lang="en-US" sz="1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placed on the respective X and Y axes.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interpolating the two axes, it is possible to know the exact position of the </a:t>
            </a:r>
            <a:r>
              <a:rPr lang="en-US" sz="16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cursor</a:t>
            </a:r>
            <a:r>
              <a:rPr lang="en-US" sz="1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space.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joystick also has a central </a:t>
            </a:r>
            <a:r>
              <a:rPr lang="en-US" sz="16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button. </a:t>
            </a:r>
            <a:r>
              <a:rPr lang="en-US" sz="1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can only assume two states: pressed and not pressed.</a:t>
            </a:r>
          </a:p>
        </p:txBody>
      </p:sp>
    </p:spTree>
    <p:extLst>
      <p:ext uri="{BB962C8B-B14F-4D97-AF65-F5344CB8AC3E}">
        <p14:creationId xmlns:p14="http://schemas.microsoft.com/office/powerpoint/2010/main" val="271257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AF6351E-2420-4FD0-9ADD-BDDDA378E652}"/>
              </a:ext>
            </a:extLst>
          </p:cNvPr>
          <p:cNvSpPr txBox="1">
            <a:spLocks/>
          </p:cNvSpPr>
          <p:nvPr/>
        </p:nvSpPr>
        <p:spPr>
          <a:xfrm>
            <a:off x="163232" y="329283"/>
            <a:ext cx="11089449" cy="72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ITC Lubalin Graph Std Book" panose="02060502020205020404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it-IT" dirty="0">
                <a:latin typeface="Arial" panose="020B0604020202020204" pitchFamily="34" charset="0"/>
              </a:rPr>
              <a:t>SERVO MOTOR SG90</a:t>
            </a:r>
            <a:endParaRPr lang="en-GB" dirty="0">
              <a:latin typeface="Arial" panose="020B0604020202020204" pitchFamily="34" charset="0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F370A89-A0B6-7544-9A51-3353FB1EBD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46" b="27035"/>
          <a:stretch/>
        </p:blipFill>
        <p:spPr>
          <a:xfrm>
            <a:off x="832874" y="4203413"/>
            <a:ext cx="5080000" cy="238343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5E6AF89-9CCF-4A45-8C59-4AD05AE2A21C}"/>
              </a:ext>
            </a:extLst>
          </p:cNvPr>
          <p:cNvSpPr txBox="1"/>
          <p:nvPr/>
        </p:nvSpPr>
        <p:spPr>
          <a:xfrm>
            <a:off x="163232" y="1864311"/>
            <a:ext cx="613589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servomotor is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rotary actuator 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allows for precise control of angular position.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consists of three wires, two used for power supply (red and brown) while the third is used to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motor position (yellow).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Servo present in the kit can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0° to 180° degrees.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566" y="1679584"/>
            <a:ext cx="5437637" cy="305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07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4">
            <a:extLst>
              <a:ext uri="{FF2B5EF4-FFF2-40B4-BE49-F238E27FC236}">
                <a16:creationId xmlns:a16="http://schemas.microsoft.com/office/drawing/2014/main" id="{9DBCA414-8784-4373-BF56-50D98E26BE0E}"/>
              </a:ext>
            </a:extLst>
          </p:cNvPr>
          <p:cNvSpPr txBox="1">
            <a:spLocks/>
          </p:cNvSpPr>
          <p:nvPr/>
        </p:nvSpPr>
        <p:spPr>
          <a:xfrm>
            <a:off x="1042416" y="4247697"/>
            <a:ext cx="10598722" cy="7815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2">
                    <a:lumMod val="95000"/>
                    <a:lumOff val="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541338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200" kern="1200">
                <a:solidFill>
                  <a:schemeClr val="tx2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35038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87475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77165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CC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b="0" i="0" u="none" strike="noStrike" kern="1200" cap="none" spc="0" normalizeH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Raise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it-IT" b="0" i="0" u="none" strike="noStrike" kern="1200" cap="none" spc="0" normalizeH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hand or </a:t>
            </a:r>
            <a:r>
              <a:rPr kumimoji="0" lang="it-IT" b="0" i="0" u="none" strike="noStrike" kern="1200" cap="none" spc="0" normalizeH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in the chat.</a:t>
            </a:r>
            <a:endParaRPr kumimoji="0" lang="en-GB" b="0" i="0" u="none" strike="noStrike" kern="1200" cap="none" spc="0" normalizeH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10C0FBD-2BC4-4A23-865A-28221FB78D06}"/>
              </a:ext>
            </a:extLst>
          </p:cNvPr>
          <p:cNvSpPr txBox="1">
            <a:spLocks/>
          </p:cNvSpPr>
          <p:nvPr/>
        </p:nvSpPr>
        <p:spPr>
          <a:xfrm>
            <a:off x="1042416" y="1930400"/>
            <a:ext cx="10598722" cy="225328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 spc="0">
                <a:ln w="0">
                  <a:noFill/>
                </a:ln>
                <a:solidFill>
                  <a:srgbClr val="F2C400"/>
                </a:solidFill>
                <a:effectLst/>
                <a:latin typeface="+mn-lt"/>
                <a:ea typeface="+mj-ea"/>
                <a:cs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err="1">
                <a:ln>
                  <a:noFill/>
                </a:ln>
                <a:solidFill>
                  <a:srgbClr val="BBCC00"/>
                </a:solidFill>
                <a:latin typeface="Arial" panose="020B0604020202020204" pitchFamily="34" charset="0"/>
                <a:cs typeface="+mn-cs"/>
              </a:rPr>
              <a:t>Any</a:t>
            </a:r>
            <a:r>
              <a:rPr lang="it-IT" b="1" dirty="0">
                <a:ln>
                  <a:noFill/>
                </a:ln>
                <a:solidFill>
                  <a:srgbClr val="BBCC00"/>
                </a:solidFill>
                <a:latin typeface="Arial" panose="020B0604020202020204" pitchFamily="34" charset="0"/>
                <a:cs typeface="+mn-cs"/>
              </a:rPr>
              <a:t> </a:t>
            </a:r>
            <a:r>
              <a:rPr lang="it-IT" b="1" dirty="0" err="1">
                <a:ln>
                  <a:noFill/>
                </a:ln>
                <a:solidFill>
                  <a:srgbClr val="BBCC00"/>
                </a:solidFill>
                <a:latin typeface="Arial" panose="020B0604020202020204" pitchFamily="34" charset="0"/>
                <a:cs typeface="+mn-cs"/>
              </a:rPr>
              <a:t>questions</a:t>
            </a:r>
            <a:r>
              <a:rPr lang="it-IT" b="1" dirty="0">
                <a:ln>
                  <a:noFill/>
                </a:ln>
                <a:solidFill>
                  <a:srgbClr val="BBCC00"/>
                </a:solidFill>
                <a:latin typeface="Arial" panose="020B0604020202020204" pitchFamily="34" charset="0"/>
                <a:cs typeface="+mn-cs"/>
              </a:rPr>
              <a:t>?</a:t>
            </a:r>
            <a:endParaRPr kumimoji="0" lang="it-IT" sz="6600" b="0" i="0" u="none" strike="noStrike" kern="1200" cap="none" spc="0" normalizeH="0" baseline="0" noProof="0" dirty="0">
              <a:ln w="0">
                <a:noFill/>
              </a:ln>
              <a:solidFill>
                <a:srgbClr val="F2C400"/>
              </a:solidFill>
              <a:effectLst/>
              <a:uLnTx/>
              <a:uFillTx/>
              <a:latin typeface="Arial" panose="020B0604020202020204" pitchFamily="34" charset="0"/>
              <a:ea typeface="+mj-ea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6DF7F64-2734-4F02-94EF-2E484892A32F}"/>
              </a:ext>
            </a:extLst>
          </p:cNvPr>
          <p:cNvCxnSpPr>
            <a:cxnSpLocks/>
          </p:cNvCxnSpPr>
          <p:nvPr/>
        </p:nvCxnSpPr>
        <p:spPr>
          <a:xfrm>
            <a:off x="938254" y="4207542"/>
            <a:ext cx="11253746" cy="159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648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4">
            <a:extLst>
              <a:ext uri="{FF2B5EF4-FFF2-40B4-BE49-F238E27FC236}">
                <a16:creationId xmlns:a16="http://schemas.microsoft.com/office/drawing/2014/main" id="{9DBCA414-8784-4373-BF56-50D98E26BE0E}"/>
              </a:ext>
            </a:extLst>
          </p:cNvPr>
          <p:cNvSpPr txBox="1">
            <a:spLocks/>
          </p:cNvSpPr>
          <p:nvPr/>
        </p:nvSpPr>
        <p:spPr>
          <a:xfrm>
            <a:off x="1042416" y="4247697"/>
            <a:ext cx="10598722" cy="7815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2">
                    <a:lumMod val="95000"/>
                    <a:lumOff val="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541338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200" kern="1200">
                <a:solidFill>
                  <a:schemeClr val="tx2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35038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87475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77165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CC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b="0" i="0" u="none" strike="noStrike" kern="1200" cap="none" spc="0" normalizeH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10C0FBD-2BC4-4A23-865A-28221FB78D06}"/>
              </a:ext>
            </a:extLst>
          </p:cNvPr>
          <p:cNvSpPr txBox="1">
            <a:spLocks/>
          </p:cNvSpPr>
          <p:nvPr/>
        </p:nvSpPr>
        <p:spPr>
          <a:xfrm>
            <a:off x="938254" y="1896957"/>
            <a:ext cx="10598722" cy="225328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 spc="0">
                <a:ln w="0">
                  <a:noFill/>
                </a:ln>
                <a:solidFill>
                  <a:srgbClr val="F2C400"/>
                </a:solidFill>
                <a:effectLst/>
                <a:latin typeface="+mn-lt"/>
                <a:ea typeface="+mj-ea"/>
                <a:cs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 dirty="0">
                <a:ln>
                  <a:noFill/>
                </a:ln>
                <a:solidFill>
                  <a:srgbClr val="BBCC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n-cs"/>
              </a:rPr>
              <a:t>THANK</a:t>
            </a:r>
            <a:r>
              <a:rPr kumimoji="0" lang="it-IT" sz="6600" b="1" i="0" u="none" strike="noStrike" kern="1200" cap="none" spc="0" normalizeH="0" noProof="0" dirty="0">
                <a:ln>
                  <a:noFill/>
                </a:ln>
                <a:solidFill>
                  <a:srgbClr val="BBCC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n-cs"/>
              </a:rPr>
              <a:t> YOU!</a:t>
            </a:r>
            <a:endParaRPr kumimoji="0" lang="it-IT" sz="6600" b="0" i="0" u="none" strike="noStrike" kern="1200" cap="none" spc="0" normalizeH="0" baseline="0" noProof="0" dirty="0">
              <a:ln w="0">
                <a:noFill/>
              </a:ln>
              <a:solidFill>
                <a:srgbClr val="F2C400"/>
              </a:solidFill>
              <a:effectLst/>
              <a:uLnTx/>
              <a:uFillTx/>
              <a:latin typeface="Arial" panose="020B0604020202020204" pitchFamily="34" charset="0"/>
              <a:ea typeface="+mj-ea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6DF7F64-2734-4F02-94EF-2E484892A32F}"/>
              </a:ext>
            </a:extLst>
          </p:cNvPr>
          <p:cNvCxnSpPr>
            <a:cxnSpLocks/>
          </p:cNvCxnSpPr>
          <p:nvPr/>
        </p:nvCxnSpPr>
        <p:spPr>
          <a:xfrm>
            <a:off x="610742" y="4238213"/>
            <a:ext cx="11253746" cy="159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9" t="10903" r="13612" b="12414"/>
          <a:stretch/>
        </p:blipFill>
        <p:spPr>
          <a:xfrm>
            <a:off x="10701260" y="90608"/>
            <a:ext cx="1280160" cy="1307592"/>
          </a:xfrm>
          <a:prstGeom prst="rect">
            <a:avLst/>
          </a:prstGeom>
        </p:spPr>
      </p:pic>
      <p:cxnSp>
        <p:nvCxnSpPr>
          <p:cNvPr id="9" name="Connettore diritto 6">
            <a:extLst>
              <a:ext uri="{FF2B5EF4-FFF2-40B4-BE49-F238E27FC236}">
                <a16:creationId xmlns:a16="http://schemas.microsoft.com/office/drawing/2014/main" id="{D6DF7F64-2734-4F02-94EF-2E484892A32F}"/>
              </a:ext>
            </a:extLst>
          </p:cNvPr>
          <p:cNvCxnSpPr>
            <a:cxnSpLocks/>
          </p:cNvCxnSpPr>
          <p:nvPr/>
        </p:nvCxnSpPr>
        <p:spPr>
          <a:xfrm>
            <a:off x="1261906" y="4365440"/>
            <a:ext cx="10810906" cy="12519"/>
          </a:xfrm>
          <a:prstGeom prst="line">
            <a:avLst/>
          </a:prstGeom>
          <a:ln w="38100">
            <a:solidFill>
              <a:srgbClr val="E6F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6">
            <a:extLst>
              <a:ext uri="{FF2B5EF4-FFF2-40B4-BE49-F238E27FC236}">
                <a16:creationId xmlns:a16="http://schemas.microsoft.com/office/drawing/2014/main" id="{D6DF7F64-2734-4F02-94EF-2E484892A32F}"/>
              </a:ext>
            </a:extLst>
          </p:cNvPr>
          <p:cNvCxnSpPr>
            <a:cxnSpLocks/>
          </p:cNvCxnSpPr>
          <p:nvPr/>
        </p:nvCxnSpPr>
        <p:spPr>
          <a:xfrm flipV="1">
            <a:off x="1774523" y="4489284"/>
            <a:ext cx="10417477" cy="3383"/>
          </a:xfrm>
          <a:prstGeom prst="line">
            <a:avLst/>
          </a:prstGeom>
          <a:ln w="38100">
            <a:solidFill>
              <a:srgbClr val="DB1A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018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9AF8DA-15FE-2540-90FF-7A9EA56A9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+mj-lt"/>
              </a:rPr>
              <a:t>ELECTRICAL CIRCUIT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F1FE061-AD2B-B944-ACBE-9CB3D48203DE}"/>
              </a:ext>
            </a:extLst>
          </p:cNvPr>
          <p:cNvSpPr txBox="1"/>
          <p:nvPr/>
        </p:nvSpPr>
        <p:spPr>
          <a:xfrm>
            <a:off x="605481" y="258256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+mj-lt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922992"/>
            <a:ext cx="6303555" cy="442423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0138854-E960-904D-B5D1-C59D4F7AAD17}"/>
              </a:ext>
            </a:extLst>
          </p:cNvPr>
          <p:cNvSpPr txBox="1"/>
          <p:nvPr/>
        </p:nvSpPr>
        <p:spPr>
          <a:xfrm>
            <a:off x="494645" y="2766131"/>
            <a:ext cx="51785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+mj-lt"/>
                <a:cs typeface="Arial" panose="020B0604020202020204" pitchFamily="34" charset="0"/>
              </a:rPr>
              <a:t>An</a:t>
            </a:r>
            <a:r>
              <a:rPr lang="en-US" b="1" dirty="0">
                <a:solidFill>
                  <a:schemeClr val="accent4"/>
                </a:solidFill>
                <a:latin typeface="+mj-lt"/>
                <a:cs typeface="Arial" panose="020B0604020202020204" pitchFamily="34" charset="0"/>
              </a:rPr>
              <a:t> electrical circuit </a:t>
            </a:r>
            <a:r>
              <a:rPr lang="en-US" dirty="0">
                <a:solidFill>
                  <a:schemeClr val="accent4"/>
                </a:solidFill>
                <a:latin typeface="+mj-lt"/>
                <a:cs typeface="Arial" panose="020B0604020202020204" pitchFamily="34" charset="0"/>
              </a:rPr>
              <a:t>is an interconnection of electrical components.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accent4"/>
                </a:solidFill>
                <a:latin typeface="+mj-lt"/>
                <a:cs typeface="Arial" panose="020B0604020202020204" pitchFamily="34" charset="0"/>
              </a:rPr>
              <a:t>Each </a:t>
            </a:r>
            <a:r>
              <a:rPr lang="en-US" b="1" dirty="0">
                <a:solidFill>
                  <a:schemeClr val="accent4"/>
                </a:solidFill>
                <a:latin typeface="+mj-lt"/>
                <a:cs typeface="Arial" panose="020B0604020202020204" pitchFamily="34" charset="0"/>
              </a:rPr>
              <a:t>component</a:t>
            </a:r>
            <a:r>
              <a:rPr lang="en-US" dirty="0">
                <a:solidFill>
                  <a:schemeClr val="accent4"/>
                </a:solidFill>
                <a:latin typeface="+mj-lt"/>
                <a:cs typeface="Arial" panose="020B0604020202020204" pitchFamily="34" charset="0"/>
              </a:rPr>
              <a:t> in an electrical circuit can be represented by a </a:t>
            </a:r>
            <a:r>
              <a:rPr lang="en-US" b="1" dirty="0">
                <a:solidFill>
                  <a:schemeClr val="accent4"/>
                </a:solidFill>
                <a:latin typeface="+mj-lt"/>
                <a:cs typeface="Arial" panose="020B0604020202020204" pitchFamily="34" charset="0"/>
              </a:rPr>
              <a:t>symbol</a:t>
            </a:r>
            <a:r>
              <a:rPr lang="en-US" dirty="0">
                <a:solidFill>
                  <a:schemeClr val="accent4"/>
                </a:solidFill>
                <a:latin typeface="+mj-lt"/>
                <a:cs typeface="Arial" panose="020B0604020202020204" pitchFamily="34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latin typeface="+mj-lt"/>
                <a:cs typeface="Arial" panose="020B0604020202020204" pitchFamily="34" charset="0"/>
              </a:rPr>
              <a:t>A very complex circuit can be </a:t>
            </a:r>
            <a:r>
              <a:rPr lang="en-US" b="1" dirty="0">
                <a:solidFill>
                  <a:schemeClr val="accent4"/>
                </a:solidFill>
                <a:latin typeface="+mj-lt"/>
                <a:cs typeface="Arial" panose="020B0604020202020204" pitchFamily="34" charset="0"/>
              </a:rPr>
              <a:t>reduced</a:t>
            </a:r>
            <a:r>
              <a:rPr lang="en-US" dirty="0">
                <a:solidFill>
                  <a:schemeClr val="accent4"/>
                </a:solidFill>
                <a:latin typeface="+mj-lt"/>
                <a:cs typeface="Arial" panose="020B0604020202020204" pitchFamily="34" charset="0"/>
              </a:rPr>
              <a:t> to a simple circuit.</a:t>
            </a:r>
          </a:p>
        </p:txBody>
      </p:sp>
    </p:spTree>
    <p:extLst>
      <p:ext uri="{BB962C8B-B14F-4D97-AF65-F5344CB8AC3E}">
        <p14:creationId xmlns:p14="http://schemas.microsoft.com/office/powerpoint/2010/main" val="754209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9AF8DA-15FE-2540-90FF-7A9EA56A9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ELECTRICAL CIRCUIT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F1FE061-AD2B-B944-ACBE-9CB3D48203DE}"/>
              </a:ext>
            </a:extLst>
          </p:cNvPr>
          <p:cNvSpPr txBox="1"/>
          <p:nvPr/>
        </p:nvSpPr>
        <p:spPr>
          <a:xfrm>
            <a:off x="605481" y="258256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24" name="Rettangolo 23"/>
          <p:cNvSpPr/>
          <p:nvPr/>
        </p:nvSpPr>
        <p:spPr>
          <a:xfrm>
            <a:off x="2934919" y="59527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electrical network 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closed loop path where electrons flow in a wire.</a:t>
            </a:r>
          </a:p>
        </p:txBody>
      </p:sp>
      <p:sp>
        <p:nvSpPr>
          <p:cNvPr id="4" name="Rettangolo 3"/>
          <p:cNvSpPr/>
          <p:nvPr/>
        </p:nvSpPr>
        <p:spPr>
          <a:xfrm>
            <a:off x="2984729" y="18431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defRPr/>
            </a:pP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basic circuit 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 of a generator, load, switch and conductors.</a:t>
            </a:r>
          </a:p>
        </p:txBody>
      </p:sp>
      <p:grpSp>
        <p:nvGrpSpPr>
          <p:cNvPr id="44" name="Gruppo 43"/>
          <p:cNvGrpSpPr/>
          <p:nvPr/>
        </p:nvGrpSpPr>
        <p:grpSpPr>
          <a:xfrm>
            <a:off x="6384341" y="2387161"/>
            <a:ext cx="5597347" cy="3506125"/>
            <a:chOff x="6384341" y="2387161"/>
            <a:chExt cx="5597347" cy="3506125"/>
          </a:xfrm>
        </p:grpSpPr>
        <p:grpSp>
          <p:nvGrpSpPr>
            <p:cNvPr id="42" name="Gruppo 41"/>
            <p:cNvGrpSpPr/>
            <p:nvPr/>
          </p:nvGrpSpPr>
          <p:grpSpPr>
            <a:xfrm>
              <a:off x="6384341" y="2387161"/>
              <a:ext cx="5597347" cy="3506125"/>
              <a:chOff x="6384341" y="2387161"/>
              <a:chExt cx="5597347" cy="3506125"/>
            </a:xfrm>
          </p:grpSpPr>
          <p:grpSp>
            <p:nvGrpSpPr>
              <p:cNvPr id="31" name="Gruppo 30"/>
              <p:cNvGrpSpPr/>
              <p:nvPr/>
            </p:nvGrpSpPr>
            <p:grpSpPr>
              <a:xfrm>
                <a:off x="6384341" y="2387161"/>
                <a:ext cx="5597347" cy="3506125"/>
                <a:chOff x="6384341" y="2387161"/>
                <a:chExt cx="5597347" cy="3506125"/>
              </a:xfrm>
            </p:grpSpPr>
            <p:grpSp>
              <p:nvGrpSpPr>
                <p:cNvPr id="28" name="Gruppo 27"/>
                <p:cNvGrpSpPr/>
                <p:nvPr/>
              </p:nvGrpSpPr>
              <p:grpSpPr>
                <a:xfrm>
                  <a:off x="6384341" y="2387161"/>
                  <a:ext cx="5597347" cy="3506125"/>
                  <a:chOff x="6594653" y="3426332"/>
                  <a:chExt cx="5597347" cy="3506125"/>
                </a:xfrm>
              </p:grpSpPr>
              <p:grpSp>
                <p:nvGrpSpPr>
                  <p:cNvPr id="26" name="Gruppo 25"/>
                  <p:cNvGrpSpPr/>
                  <p:nvPr/>
                </p:nvGrpSpPr>
                <p:grpSpPr>
                  <a:xfrm>
                    <a:off x="6594653" y="3426332"/>
                    <a:ext cx="5597347" cy="3506125"/>
                    <a:chOff x="6594653" y="3426332"/>
                    <a:chExt cx="5597347" cy="3506125"/>
                  </a:xfrm>
                </p:grpSpPr>
                <p:grpSp>
                  <p:nvGrpSpPr>
                    <p:cNvPr id="23" name="Gruppo 22"/>
                    <p:cNvGrpSpPr/>
                    <p:nvPr/>
                  </p:nvGrpSpPr>
                  <p:grpSpPr>
                    <a:xfrm>
                      <a:off x="6594653" y="3426332"/>
                      <a:ext cx="5597347" cy="3506125"/>
                      <a:chOff x="6509715" y="2767227"/>
                      <a:chExt cx="5597347" cy="3506125"/>
                    </a:xfrm>
                  </p:grpSpPr>
                  <p:grpSp>
                    <p:nvGrpSpPr>
                      <p:cNvPr id="15" name="Gruppo 14"/>
                      <p:cNvGrpSpPr/>
                      <p:nvPr/>
                    </p:nvGrpSpPr>
                    <p:grpSpPr>
                      <a:xfrm>
                        <a:off x="6509715" y="2767227"/>
                        <a:ext cx="5371579" cy="3506125"/>
                        <a:chOff x="6637731" y="2767227"/>
                        <a:chExt cx="5371579" cy="3506125"/>
                      </a:xfrm>
                    </p:grpSpPr>
                    <p:grpSp>
                      <p:nvGrpSpPr>
                        <p:cNvPr id="10" name="Gruppo 9"/>
                        <p:cNvGrpSpPr/>
                        <p:nvPr/>
                      </p:nvGrpSpPr>
                      <p:grpSpPr>
                        <a:xfrm>
                          <a:off x="6770560" y="2767227"/>
                          <a:ext cx="5238750" cy="3506125"/>
                          <a:chOff x="344233" y="3342062"/>
                          <a:chExt cx="5238750" cy="3506125"/>
                        </a:xfrm>
                      </p:grpSpPr>
                      <p:pic>
                        <p:nvPicPr>
                          <p:cNvPr id="11" name="Immagine 10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 flipV="1">
                            <a:off x="344233" y="3971637"/>
                            <a:ext cx="5238750" cy="2876550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2" name="Rettangolo 11"/>
                          <p:cNvSpPr/>
                          <p:nvPr/>
                        </p:nvSpPr>
                        <p:spPr>
                          <a:xfrm>
                            <a:off x="1993392" y="3342062"/>
                            <a:ext cx="1828800" cy="555067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it-IT"/>
                          </a:p>
                        </p:txBody>
                      </p:sp>
                    </p:grpSp>
                    <p:sp>
                      <p:nvSpPr>
                        <p:cNvPr id="14" name="Rettangolo 13"/>
                        <p:cNvSpPr/>
                        <p:nvPr/>
                      </p:nvSpPr>
                      <p:spPr>
                        <a:xfrm>
                          <a:off x="6645782" y="4164710"/>
                          <a:ext cx="2131365" cy="52120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it-IT"/>
                        </a:p>
                      </p:txBody>
                    </p:sp>
                    <p:pic>
                      <p:nvPicPr>
                        <p:cNvPr id="13" name="Immagine 1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637731" y="3977639"/>
                          <a:ext cx="1159053" cy="1159053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9" name="Rettangolo 18"/>
                      <p:cNvSpPr/>
                      <p:nvPr/>
                    </p:nvSpPr>
                    <p:spPr>
                      <a:xfrm>
                        <a:off x="9767722" y="4238834"/>
                        <a:ext cx="2221992" cy="50435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pic>
                    <p:nvPicPr>
                      <p:cNvPr id="18" name="Immagine 17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725912" y="3867911"/>
                        <a:ext cx="1381150" cy="138115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5" name="CasellaDiTesto 24"/>
                    <p:cNvSpPr txBox="1"/>
                    <p:nvPr/>
                  </p:nvSpPr>
                  <p:spPr>
                    <a:xfrm>
                      <a:off x="7000443" y="4742538"/>
                      <a:ext cx="34747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p:txBody>
                </p:sp>
              </p:grpSp>
              <p:sp>
                <p:nvSpPr>
                  <p:cNvPr id="27" name="CasellaDiTesto 26"/>
                  <p:cNvSpPr txBox="1"/>
                  <p:nvPr/>
                </p:nvSpPr>
                <p:spPr>
                  <a:xfrm>
                    <a:off x="7018731" y="5260460"/>
                    <a:ext cx="291897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2800" dirty="0">
                        <a:solidFill>
                          <a:schemeClr val="bg1"/>
                        </a:solidFill>
                      </a:rPr>
                      <a:t>-</a:t>
                    </a:r>
                  </a:p>
                </p:txBody>
              </p:sp>
            </p:grpSp>
            <p:sp>
              <p:nvSpPr>
                <p:cNvPr id="30" name="Rettangolo 29"/>
                <p:cNvSpPr/>
                <p:nvPr/>
              </p:nvSpPr>
              <p:spPr>
                <a:xfrm>
                  <a:off x="8166329" y="5301265"/>
                  <a:ext cx="1828800" cy="5920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41" name="Rettangolo 40"/>
              <p:cNvSpPr/>
              <p:nvPr/>
            </p:nvSpPr>
            <p:spPr>
              <a:xfrm flipV="1">
                <a:off x="8238744" y="4593317"/>
                <a:ext cx="1756385" cy="3197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3" name="Rettangolo 42"/>
            <p:cNvSpPr/>
            <p:nvPr/>
          </p:nvSpPr>
          <p:spPr>
            <a:xfrm>
              <a:off x="8198446" y="3223902"/>
              <a:ext cx="166494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6" name="Gruppo 45"/>
          <p:cNvGrpSpPr/>
          <p:nvPr/>
        </p:nvGrpSpPr>
        <p:grpSpPr>
          <a:xfrm>
            <a:off x="233121" y="2979782"/>
            <a:ext cx="5238750" cy="2876550"/>
            <a:chOff x="233121" y="2979782"/>
            <a:chExt cx="5238750" cy="2876550"/>
          </a:xfrm>
        </p:grpSpPr>
        <p:grpSp>
          <p:nvGrpSpPr>
            <p:cNvPr id="39" name="Gruppo 38"/>
            <p:cNvGrpSpPr/>
            <p:nvPr/>
          </p:nvGrpSpPr>
          <p:grpSpPr>
            <a:xfrm>
              <a:off x="233121" y="2979782"/>
              <a:ext cx="5238750" cy="2876550"/>
              <a:chOff x="233121" y="2979782"/>
              <a:chExt cx="5238750" cy="2876550"/>
            </a:xfrm>
          </p:grpSpPr>
          <p:grpSp>
            <p:nvGrpSpPr>
              <p:cNvPr id="37" name="Gruppo 36"/>
              <p:cNvGrpSpPr/>
              <p:nvPr/>
            </p:nvGrpSpPr>
            <p:grpSpPr>
              <a:xfrm>
                <a:off x="233121" y="2979782"/>
                <a:ext cx="5238750" cy="2876550"/>
                <a:chOff x="233121" y="2979782"/>
                <a:chExt cx="5238750" cy="2876550"/>
              </a:xfrm>
            </p:grpSpPr>
            <p:grpSp>
              <p:nvGrpSpPr>
                <p:cNvPr id="35" name="Gruppo 34"/>
                <p:cNvGrpSpPr/>
                <p:nvPr/>
              </p:nvGrpSpPr>
              <p:grpSpPr>
                <a:xfrm>
                  <a:off x="233121" y="2979782"/>
                  <a:ext cx="5238750" cy="2876550"/>
                  <a:chOff x="233121" y="2979782"/>
                  <a:chExt cx="5238750" cy="2876550"/>
                </a:xfrm>
              </p:grpSpPr>
              <p:grpSp>
                <p:nvGrpSpPr>
                  <p:cNvPr id="33" name="Gruppo 32"/>
                  <p:cNvGrpSpPr/>
                  <p:nvPr/>
                </p:nvGrpSpPr>
                <p:grpSpPr>
                  <a:xfrm>
                    <a:off x="233121" y="2979782"/>
                    <a:ext cx="5238750" cy="2876550"/>
                    <a:chOff x="233121" y="2979782"/>
                    <a:chExt cx="5238750" cy="2876550"/>
                  </a:xfrm>
                </p:grpSpPr>
                <p:grpSp>
                  <p:nvGrpSpPr>
                    <p:cNvPr id="9" name="Gruppo 8"/>
                    <p:cNvGrpSpPr/>
                    <p:nvPr/>
                  </p:nvGrpSpPr>
                  <p:grpSpPr>
                    <a:xfrm flipV="1">
                      <a:off x="233121" y="2979782"/>
                      <a:ext cx="5238750" cy="2876550"/>
                      <a:chOff x="279273" y="3157397"/>
                      <a:chExt cx="5238750" cy="2876550"/>
                    </a:xfrm>
                  </p:grpSpPr>
                  <p:pic>
                    <p:nvPicPr>
                      <p:cNvPr id="3" name="Immagine 2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79273" y="3157397"/>
                        <a:ext cx="5238750" cy="287655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5" name="Rettangolo 4"/>
                      <p:cNvSpPr/>
                      <p:nvPr/>
                    </p:nvSpPr>
                    <p:spPr>
                      <a:xfrm>
                        <a:off x="1984248" y="3157397"/>
                        <a:ext cx="1828800" cy="55506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</p:grpSp>
                <p:sp>
                  <p:nvSpPr>
                    <p:cNvPr id="32" name="Rettangolo 31"/>
                    <p:cNvSpPr/>
                    <p:nvPr/>
                  </p:nvSpPr>
                  <p:spPr>
                    <a:xfrm>
                      <a:off x="1078687" y="3785616"/>
                      <a:ext cx="1097585" cy="43567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34" name="Rettangolo 33"/>
                  <p:cNvSpPr/>
                  <p:nvPr/>
                </p:nvSpPr>
                <p:spPr>
                  <a:xfrm>
                    <a:off x="2129333" y="4593318"/>
                    <a:ext cx="1399032" cy="29699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36" name="Rettangolo 35"/>
                <p:cNvSpPr/>
                <p:nvPr/>
              </p:nvSpPr>
              <p:spPr>
                <a:xfrm>
                  <a:off x="1880920" y="3179234"/>
                  <a:ext cx="1943151" cy="2743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38" name="Rettangolo 37"/>
              <p:cNvSpPr/>
              <p:nvPr/>
            </p:nvSpPr>
            <p:spPr>
              <a:xfrm>
                <a:off x="3328416" y="3597573"/>
                <a:ext cx="1435608" cy="623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5" name="Rettangolo 44"/>
            <p:cNvSpPr/>
            <p:nvPr/>
          </p:nvSpPr>
          <p:spPr>
            <a:xfrm>
              <a:off x="970267" y="4045248"/>
              <a:ext cx="256032" cy="176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9518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5B2FD6D0-6B5C-47C7-AF54-F51A0FCF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+mn-lt"/>
              </a:rPr>
              <a:t>NUCLEO-G474RE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9"/>
          <a:stretch/>
        </p:blipFill>
        <p:spPr>
          <a:xfrm>
            <a:off x="8572486" y="4299023"/>
            <a:ext cx="3508680" cy="24149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0138854-E960-904D-B5D1-C59D4F7AAD17}"/>
              </a:ext>
            </a:extLst>
          </p:cNvPr>
          <p:cNvSpPr txBox="1"/>
          <p:nvPr/>
        </p:nvSpPr>
        <p:spPr>
          <a:xfrm>
            <a:off x="5107384" y="1412123"/>
            <a:ext cx="443626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SzTx/>
              <a:tabLst/>
              <a:defRPr/>
            </a:pPr>
            <a:r>
              <a:rPr lang="en-US" b="1" dirty="0">
                <a:solidFill>
                  <a:schemeClr val="accent4"/>
                </a:solidFill>
                <a:cs typeface="Arial" panose="020B0604020202020204" pitchFamily="34" charset="0"/>
              </a:rPr>
              <a:t>Technical Specification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it-IT" sz="1600" dirty="0">
                <a:solidFill>
                  <a:schemeClr val="accent4"/>
                </a:solidFill>
                <a:cs typeface="Arial" panose="020B0604020202020204" pitchFamily="34" charset="0"/>
              </a:rPr>
              <a:t>512 KB Flash Memory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it-IT" sz="1600" dirty="0">
                <a:solidFill>
                  <a:schemeClr val="accent4"/>
                </a:solidFill>
                <a:cs typeface="Arial" panose="020B0604020202020204" pitchFamily="34" charset="0"/>
              </a:rPr>
              <a:t>96KB SRAM 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it-IT" sz="1600" dirty="0">
                <a:solidFill>
                  <a:schemeClr val="accent4"/>
                </a:solidFill>
                <a:cs typeface="Arial" panose="020B0604020202020204" pitchFamily="34" charset="0"/>
              </a:rPr>
              <a:t>Output </a:t>
            </a:r>
            <a:r>
              <a:rPr lang="it-IT" sz="1600" dirty="0" err="1">
                <a:solidFill>
                  <a:schemeClr val="accent4"/>
                </a:solidFill>
                <a:cs typeface="Arial" panose="020B0604020202020204" pitchFamily="34" charset="0"/>
              </a:rPr>
              <a:t>voltage</a:t>
            </a:r>
            <a:r>
              <a:rPr lang="it-IT" sz="1600" dirty="0">
                <a:solidFill>
                  <a:schemeClr val="accent4"/>
                </a:solidFill>
                <a:cs typeface="Arial" panose="020B0604020202020204" pitchFamily="34" charset="0"/>
              </a:rPr>
              <a:t> on GPIO: 3.3V @ 20mA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it-IT" sz="1600" dirty="0">
                <a:solidFill>
                  <a:schemeClr val="accent4"/>
                </a:solidFill>
                <a:cs typeface="Arial" panose="020B0604020202020204" pitchFamily="34" charset="0"/>
              </a:rPr>
              <a:t>12-bit ADC 42 Channel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it-IT" sz="1600" dirty="0">
                <a:solidFill>
                  <a:schemeClr val="accent4"/>
                </a:solidFill>
                <a:cs typeface="Arial" panose="020B0604020202020204" pitchFamily="34" charset="0"/>
              </a:rPr>
              <a:t>12-bit DAC 3+4 Channel (</a:t>
            </a:r>
            <a:r>
              <a:rPr lang="it-IT" sz="1600" dirty="0" err="1">
                <a:solidFill>
                  <a:schemeClr val="accent4"/>
                </a:solidFill>
                <a:cs typeface="Arial" panose="020B0604020202020204" pitchFamily="34" charset="0"/>
              </a:rPr>
              <a:t>buffered</a:t>
            </a:r>
            <a:r>
              <a:rPr lang="it-IT" sz="1600" dirty="0">
                <a:solidFill>
                  <a:schemeClr val="accent4"/>
                </a:solidFill>
                <a:cs typeface="Arial" panose="020B0604020202020204" pitchFamily="34" charset="0"/>
              </a:rPr>
              <a:t> and </a:t>
            </a:r>
            <a:r>
              <a:rPr lang="it-IT" sz="1600" dirty="0" err="1">
                <a:solidFill>
                  <a:schemeClr val="accent4"/>
                </a:solidFill>
                <a:cs typeface="Arial" panose="020B0604020202020204" pitchFamily="34" charset="0"/>
              </a:rPr>
              <a:t>unbuffered</a:t>
            </a:r>
            <a:r>
              <a:rPr lang="it-IT" sz="1600" dirty="0">
                <a:solidFill>
                  <a:schemeClr val="accent4"/>
                </a:solidFill>
                <a:cs typeface="Arial" panose="020B0604020202020204" pitchFamily="34" charset="0"/>
              </a:rPr>
              <a:t>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it-IT" sz="1600" dirty="0">
                <a:solidFill>
                  <a:schemeClr val="accent4"/>
                </a:solidFill>
                <a:cs typeface="Arial" panose="020B0604020202020204" pitchFamily="34" charset="0"/>
              </a:rPr>
              <a:t>RTC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it-IT" sz="1600" dirty="0" err="1">
                <a:solidFill>
                  <a:schemeClr val="accent4"/>
                </a:solidFill>
                <a:cs typeface="Arial" panose="020B0604020202020204" pitchFamily="34" charset="0"/>
              </a:rPr>
              <a:t>Internal</a:t>
            </a:r>
            <a:r>
              <a:rPr lang="it-IT" sz="1600" dirty="0">
                <a:solidFill>
                  <a:schemeClr val="accent4"/>
                </a:solidFill>
                <a:cs typeface="Arial" panose="020B0604020202020204" pitchFamily="34" charset="0"/>
              </a:rPr>
              <a:t> Timers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it-IT" sz="1600" dirty="0" err="1">
                <a:solidFill>
                  <a:schemeClr val="accent4"/>
                </a:solidFill>
                <a:cs typeface="Arial" panose="020B0604020202020204" pitchFamily="34" charset="0"/>
              </a:rPr>
              <a:t>Internal</a:t>
            </a:r>
            <a:r>
              <a:rPr lang="it-IT" sz="1600" dirty="0">
                <a:solidFill>
                  <a:schemeClr val="accent4"/>
                </a:solidFill>
                <a:cs typeface="Arial" panose="020B0604020202020204" pitchFamily="34" charset="0"/>
              </a:rPr>
              <a:t> Crystal </a:t>
            </a:r>
            <a:r>
              <a:rPr lang="it-IT" sz="1600" dirty="0" err="1">
                <a:solidFill>
                  <a:schemeClr val="accent4"/>
                </a:solidFill>
                <a:cs typeface="Arial" panose="020B0604020202020204" pitchFamily="34" charset="0"/>
              </a:rPr>
              <a:t>Oscillator</a:t>
            </a:r>
            <a:r>
              <a:rPr lang="it-IT" sz="1600" dirty="0">
                <a:solidFill>
                  <a:schemeClr val="accent4"/>
                </a:solidFill>
                <a:cs typeface="Arial" panose="020B0604020202020204" pitchFamily="34" charset="0"/>
              </a:rPr>
              <a:t>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it-IT" sz="1600" dirty="0">
                <a:solidFill>
                  <a:schemeClr val="accent4"/>
                </a:solidFill>
                <a:cs typeface="Arial" panose="020B0604020202020204" pitchFamily="34" charset="0"/>
              </a:rPr>
              <a:t>I²C </a:t>
            </a:r>
            <a:r>
              <a:rPr lang="it-IT" sz="1600" dirty="0" err="1">
                <a:solidFill>
                  <a:schemeClr val="accent4"/>
                </a:solidFill>
                <a:cs typeface="Arial" panose="020B0604020202020204" pitchFamily="34" charset="0"/>
              </a:rPr>
              <a:t>Communication</a:t>
            </a:r>
            <a:endParaRPr lang="it-IT" sz="1600" dirty="0">
              <a:solidFill>
                <a:schemeClr val="accent4"/>
              </a:solidFill>
              <a:cs typeface="Arial" panose="020B0604020202020204" pitchFamily="34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it-IT" sz="1600" dirty="0">
                <a:solidFill>
                  <a:schemeClr val="accent4"/>
                </a:solidFill>
                <a:cs typeface="Arial" panose="020B0604020202020204" pitchFamily="34" charset="0"/>
              </a:rPr>
              <a:t>SPI </a:t>
            </a:r>
            <a:r>
              <a:rPr lang="it-IT" sz="1600" dirty="0" err="1">
                <a:solidFill>
                  <a:schemeClr val="accent4"/>
                </a:solidFill>
                <a:cs typeface="Arial" panose="020B0604020202020204" pitchFamily="34" charset="0"/>
              </a:rPr>
              <a:t>Communication</a:t>
            </a:r>
            <a:endParaRPr lang="it-IT" sz="1600" dirty="0">
              <a:solidFill>
                <a:schemeClr val="accent4"/>
              </a:solidFill>
              <a:cs typeface="Arial" panose="020B0604020202020204" pitchFamily="34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it-IT" sz="1600" dirty="0">
                <a:solidFill>
                  <a:schemeClr val="accent4"/>
                </a:solidFill>
                <a:cs typeface="Arial" panose="020B0604020202020204" pitchFamily="34" charset="0"/>
              </a:rPr>
              <a:t>User </a:t>
            </a:r>
            <a:r>
              <a:rPr lang="it-IT" sz="1600" dirty="0" err="1">
                <a:solidFill>
                  <a:schemeClr val="accent4"/>
                </a:solidFill>
                <a:cs typeface="Arial" panose="020B0604020202020204" pitchFamily="34" charset="0"/>
              </a:rPr>
              <a:t>button</a:t>
            </a:r>
            <a:r>
              <a:rPr lang="it-IT" sz="1600" dirty="0">
                <a:solidFill>
                  <a:schemeClr val="accent4"/>
                </a:solidFill>
                <a:cs typeface="Arial" panose="020B0604020202020204" pitchFamily="34" charset="0"/>
              </a:rPr>
              <a:t> and reset </a:t>
            </a:r>
            <a:r>
              <a:rPr lang="it-IT" sz="1600" dirty="0" err="1">
                <a:solidFill>
                  <a:schemeClr val="accent4"/>
                </a:solidFill>
                <a:cs typeface="Arial" panose="020B0604020202020204" pitchFamily="34" charset="0"/>
              </a:rPr>
              <a:t>button</a:t>
            </a:r>
            <a:endParaRPr lang="en-US" sz="1600" dirty="0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02392C-FCE2-6EF7-0C96-978655E4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51" y="1596789"/>
            <a:ext cx="4112728" cy="470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58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5B2FD6D0-6B5C-47C7-AF54-F51A0FCF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+mn-lt"/>
              </a:rPr>
              <a:t>NUCLEO-G474RE</a:t>
            </a:r>
          </a:p>
        </p:txBody>
      </p:sp>
      <p:pic>
        <p:nvPicPr>
          <p:cNvPr id="12" name="Immagine 11" descr="Immagine che contiene elettronica, testo, Ingegneria elettronica, schermata&#10;&#10;Descrizione generata automaticamente">
            <a:extLst>
              <a:ext uri="{FF2B5EF4-FFF2-40B4-BE49-F238E27FC236}">
                <a16:creationId xmlns:a16="http://schemas.microsoft.com/office/drawing/2014/main" id="{996AD2A0-8FA9-4044-7E80-0B0CD7E7A8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67"/>
          <a:stretch/>
        </p:blipFill>
        <p:spPr>
          <a:xfrm>
            <a:off x="698190" y="647700"/>
            <a:ext cx="6007410" cy="6138111"/>
          </a:xfrm>
          <a:prstGeom prst="rect">
            <a:avLst/>
          </a:prstGeom>
        </p:spPr>
      </p:pic>
      <p:pic>
        <p:nvPicPr>
          <p:cNvPr id="14" name="Immagine 13" descr="Immagine che contiene testo, schermata, diagramma, Parallelo&#10;&#10;Descrizione generata automaticamente">
            <a:extLst>
              <a:ext uri="{FF2B5EF4-FFF2-40B4-BE49-F238E27FC236}">
                <a16:creationId xmlns:a16="http://schemas.microsoft.com/office/drawing/2014/main" id="{DA320C83-335F-8CDF-0372-030886EC69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3" b="5705"/>
          <a:stretch/>
        </p:blipFill>
        <p:spPr>
          <a:xfrm>
            <a:off x="6917474" y="1700561"/>
            <a:ext cx="4244898" cy="495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98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52D7CBB0-5C33-F743-94A8-3FD6F0163C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447114" y="4909272"/>
            <a:ext cx="5421613" cy="119111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138854-E960-904D-B5D1-C59D4F7AAD17}"/>
              </a:ext>
            </a:extLst>
          </p:cNvPr>
          <p:cNvSpPr txBox="1"/>
          <p:nvPr/>
        </p:nvSpPr>
        <p:spPr>
          <a:xfrm>
            <a:off x="6390649" y="2228188"/>
            <a:ext cx="5178536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2052"/>
                </a:solidFill>
                <a:cs typeface="Arial" panose="020B0604020202020204" pitchFamily="34" charset="0"/>
              </a:rPr>
              <a:t>The pins of the </a:t>
            </a:r>
            <a:r>
              <a:rPr lang="en-US" dirty="0" err="1">
                <a:solidFill>
                  <a:srgbClr val="002052"/>
                </a:solidFill>
                <a:cs typeface="Arial" panose="020B0604020202020204" pitchFamily="34" charset="0"/>
              </a:rPr>
              <a:t>Nucleo</a:t>
            </a:r>
            <a:r>
              <a:rPr lang="en-US" dirty="0">
                <a:solidFill>
                  <a:srgbClr val="002052"/>
                </a:solidFill>
                <a:cs typeface="Arial" panose="020B0604020202020204" pitchFamily="34" charset="0"/>
              </a:rPr>
              <a:t> Board are divided in section: </a:t>
            </a:r>
            <a:r>
              <a:rPr lang="en-US" dirty="0">
                <a:solidFill>
                  <a:srgbClr val="DB1A7E"/>
                </a:solidFill>
                <a:cs typeface="Arial" panose="020B0604020202020204" pitchFamily="34" charset="0"/>
              </a:rPr>
              <a:t>power section</a:t>
            </a:r>
            <a:r>
              <a:rPr lang="en-US" dirty="0">
                <a:solidFill>
                  <a:srgbClr val="002052"/>
                </a:solidFill>
                <a:cs typeface="Arial" panose="020B0604020202020204" pitchFamily="34" charset="0"/>
              </a:rPr>
              <a:t>, </a:t>
            </a: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analog section </a:t>
            </a:r>
            <a:r>
              <a:rPr lang="en-US" dirty="0">
                <a:solidFill>
                  <a:srgbClr val="002052"/>
                </a:solidFill>
                <a:cs typeface="Arial" panose="020B0604020202020204" pitchFamily="34" charset="0"/>
              </a:rPr>
              <a:t>and </a:t>
            </a:r>
            <a:r>
              <a:rPr lang="en-US" dirty="0">
                <a:solidFill>
                  <a:srgbClr val="00B0F0"/>
                </a:solidFill>
                <a:cs typeface="Arial" panose="020B0604020202020204" pitchFamily="34" charset="0"/>
              </a:rPr>
              <a:t>digital section</a:t>
            </a:r>
            <a:r>
              <a:rPr lang="en-US" dirty="0">
                <a:solidFill>
                  <a:srgbClr val="002052"/>
                </a:solidFill>
                <a:cs typeface="Arial" panose="020B0604020202020204" pitchFamily="34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2052"/>
                </a:solidFill>
                <a:cs typeface="Arial" panose="020B0604020202020204" pitchFamily="34" charset="0"/>
              </a:rPr>
              <a:t>Compatible with Arduino pin arrangement for expansion boards (shields).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2052"/>
                </a:solidFill>
                <a:cs typeface="Arial" panose="020B0604020202020204" pitchFamily="34" charset="0"/>
              </a:rPr>
              <a:t>Presence of ST </a:t>
            </a:r>
            <a:r>
              <a:rPr lang="en-US" dirty="0" err="1">
                <a:solidFill>
                  <a:srgbClr val="002052"/>
                </a:solidFill>
                <a:cs typeface="Arial" panose="020B0604020202020204" pitchFamily="34" charset="0"/>
              </a:rPr>
              <a:t>Morpho</a:t>
            </a:r>
            <a:r>
              <a:rPr lang="en-US" dirty="0">
                <a:solidFill>
                  <a:srgbClr val="002052"/>
                </a:solidFill>
                <a:cs typeface="Arial" panose="020B0604020202020204" pitchFamily="34" charset="0"/>
              </a:rPr>
              <a:t> male connector</a:t>
            </a:r>
            <a:r>
              <a:rPr lang="en-US" dirty="0"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5B2FD6D0-6B5C-47C7-AF54-F51A0FCF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latin typeface="+mn-lt"/>
              </a:rPr>
              <a:t>NUCLEO-G474RE PINOUT</a:t>
            </a:r>
          </a:p>
        </p:txBody>
      </p:sp>
      <p:pic>
        <p:nvPicPr>
          <p:cNvPr id="7" name="Immagine 6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BC4B7BDD-22B7-7BDF-D5B3-F8D12C7528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3" b="19268"/>
          <a:stretch/>
        </p:blipFill>
        <p:spPr>
          <a:xfrm>
            <a:off x="605870" y="1381882"/>
            <a:ext cx="4848301" cy="4839629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622815" y="4733263"/>
            <a:ext cx="1722580" cy="94183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B050"/>
              </a:solidFill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622815" y="3330777"/>
            <a:ext cx="1722580" cy="1283854"/>
          </a:xfrm>
          <a:prstGeom prst="rect">
            <a:avLst/>
          </a:prstGeom>
          <a:noFill/>
          <a:ln>
            <a:solidFill>
              <a:srgbClr val="DB1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8081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AF6351E-2420-4FD0-9ADD-BDDDA378E652}"/>
              </a:ext>
            </a:extLst>
          </p:cNvPr>
          <p:cNvSpPr txBox="1">
            <a:spLocks/>
          </p:cNvSpPr>
          <p:nvPr/>
        </p:nvSpPr>
        <p:spPr>
          <a:xfrm>
            <a:off x="163232" y="329283"/>
            <a:ext cx="11089449" cy="72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ITC Lubalin Graph Std Book" panose="02060502020205020404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it-IT" dirty="0">
                <a:latin typeface="+mn-lt"/>
              </a:rPr>
              <a:t>BREADBOARD</a:t>
            </a:r>
            <a:endParaRPr lang="en-GB" dirty="0">
              <a:latin typeface="+mn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0138854-E960-904D-B5D1-C59D4F7AAD17}"/>
              </a:ext>
            </a:extLst>
          </p:cNvPr>
          <p:cNvSpPr txBox="1"/>
          <p:nvPr/>
        </p:nvSpPr>
        <p:spPr>
          <a:xfrm>
            <a:off x="163232" y="2448431"/>
            <a:ext cx="51785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accent4"/>
                </a:solidFill>
                <a:cs typeface="Arial" panose="020B0604020202020204" pitchFamily="34" charset="0"/>
              </a:rPr>
              <a:t>A breadboard is a construction base for prototyping of electronic circuits.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cs typeface="Arial" panose="020B0604020202020204" pitchFamily="34" charset="0"/>
              </a:rPr>
              <a:t>There is a central notch, where on its right/left are present five clips (grey) connected in a radial way.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cs typeface="Arial" panose="020B0604020202020204" pitchFamily="34" charset="0"/>
              </a:rPr>
              <a:t>The bus strips (red/blue) usually are used to provides power to the components.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Clr>
                <a:srgbClr val="39A9D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4"/>
                </a:solidFill>
                <a:cs typeface="Arial" panose="020B0604020202020204" pitchFamily="34" charset="0"/>
              </a:rPr>
              <a:t>It is possible to identify each hole by a letter and a number (like in the naval battle game).</a:t>
            </a:r>
          </a:p>
        </p:txBody>
      </p:sp>
      <p:grpSp>
        <p:nvGrpSpPr>
          <p:cNvPr id="3" name="Gruppo 2"/>
          <p:cNvGrpSpPr/>
          <p:nvPr/>
        </p:nvGrpSpPr>
        <p:grpSpPr>
          <a:xfrm>
            <a:off x="5341768" y="1826958"/>
            <a:ext cx="6733806" cy="4537265"/>
            <a:chOff x="5341768" y="1826958"/>
            <a:chExt cx="6733806" cy="4537265"/>
          </a:xfrm>
        </p:grpSpPr>
        <p:grpSp>
          <p:nvGrpSpPr>
            <p:cNvPr id="7" name="Gruppo 6"/>
            <p:cNvGrpSpPr/>
            <p:nvPr/>
          </p:nvGrpSpPr>
          <p:grpSpPr>
            <a:xfrm>
              <a:off x="5341768" y="1826958"/>
              <a:ext cx="6733806" cy="4537265"/>
              <a:chOff x="5341768" y="1826958"/>
              <a:chExt cx="6733806" cy="4537265"/>
            </a:xfrm>
          </p:grpSpPr>
          <p:pic>
            <p:nvPicPr>
              <p:cNvPr id="2" name="Immagin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825"/>
              <a:stretch/>
            </p:blipFill>
            <p:spPr>
              <a:xfrm>
                <a:off x="5341768" y="1826958"/>
                <a:ext cx="6733806" cy="4537265"/>
              </a:xfrm>
              <a:prstGeom prst="rect">
                <a:avLst/>
              </a:prstGeom>
            </p:spPr>
          </p:pic>
          <p:sp>
            <p:nvSpPr>
              <p:cNvPr id="4" name="Rettangolo 3"/>
              <p:cNvSpPr/>
              <p:nvPr/>
            </p:nvSpPr>
            <p:spPr>
              <a:xfrm>
                <a:off x="5522976" y="5998464"/>
                <a:ext cx="2871216" cy="1645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14" name="Connettore 1 13"/>
            <p:cNvCxnSpPr/>
            <p:nvPr/>
          </p:nvCxnSpPr>
          <p:spPr>
            <a:xfrm>
              <a:off x="9334500" y="2257425"/>
              <a:ext cx="9525" cy="3429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Connettore 1 8"/>
            <p:cNvCxnSpPr/>
            <p:nvPr/>
          </p:nvCxnSpPr>
          <p:spPr>
            <a:xfrm>
              <a:off x="9505373" y="2257425"/>
              <a:ext cx="9525" cy="3429000"/>
            </a:xfrm>
            <a:prstGeom prst="line">
              <a:avLst/>
            </a:prstGeom>
            <a:ln w="57150">
              <a:solidFill>
                <a:srgbClr val="33A6D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1" name="Connettore 1 10"/>
          <p:cNvCxnSpPr/>
          <p:nvPr/>
        </p:nvCxnSpPr>
        <p:spPr>
          <a:xfrm>
            <a:off x="11602894" y="2257425"/>
            <a:ext cx="9525" cy="3429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11774293" y="2242929"/>
            <a:ext cx="9525" cy="3429000"/>
          </a:xfrm>
          <a:prstGeom prst="line">
            <a:avLst/>
          </a:prstGeom>
          <a:ln w="57150">
            <a:solidFill>
              <a:srgbClr val="33A6D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21659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023_Nisc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39A9DC"/>
      </a:accent1>
      <a:accent2>
        <a:srgbClr val="D4007A"/>
      </a:accent2>
      <a:accent3>
        <a:srgbClr val="9C9E9F"/>
      </a:accent3>
      <a:accent4>
        <a:srgbClr val="002052"/>
      </a:accent4>
      <a:accent5>
        <a:srgbClr val="BBCC00"/>
      </a:accent5>
      <a:accent6>
        <a:srgbClr val="13235B"/>
      </a:accent6>
      <a:hlink>
        <a:srgbClr val="580D58"/>
      </a:hlink>
      <a:folHlink>
        <a:srgbClr val="003D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023_Nisc" id="{357F8B67-6CA1-4073-9899-A1AA09C9C947}" vid="{84039244-6112-4F34-A6E8-E560B45E57F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7071</TotalTime>
  <Words>2935</Words>
  <Application>Microsoft Office PowerPoint</Application>
  <PresentationFormat>Widescreen</PresentationFormat>
  <Paragraphs>252</Paragraphs>
  <Slides>36</Slides>
  <Notes>31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39" baseType="lpstr">
      <vt:lpstr>Arial</vt:lpstr>
      <vt:lpstr>Questrial</vt:lpstr>
      <vt:lpstr>Theme2023_Nisc</vt:lpstr>
      <vt:lpstr>Presentazione standard di PowerPoint</vt:lpstr>
      <vt:lpstr>Presentazione standard di PowerPoint</vt:lpstr>
      <vt:lpstr>Presentazione standard di PowerPoint</vt:lpstr>
      <vt:lpstr>ELECTRICAL CIRCUIT</vt:lpstr>
      <vt:lpstr>ELECTRICAL CIRCUIT</vt:lpstr>
      <vt:lpstr>NUCLEO-G474RE</vt:lpstr>
      <vt:lpstr>NUCLEO-G474RE</vt:lpstr>
      <vt:lpstr>NUCLEO-G474RE PINOUT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DOMENICO REGA</dc:creator>
  <cp:lastModifiedBy>Giovanni Francesco Comune</cp:lastModifiedBy>
  <cp:revision>254</cp:revision>
  <dcterms:created xsi:type="dcterms:W3CDTF">2020-08-17T07:25:49Z</dcterms:created>
  <dcterms:modified xsi:type="dcterms:W3CDTF">2023-08-12T17:01:01Z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f8c7287-838c-46dd-b281-b1140229e67a_Enabled">
    <vt:lpwstr>true</vt:lpwstr>
  </property>
  <property fmtid="{D5CDD505-2E9C-101B-9397-08002B2CF9AE}" pid="3" name="MSIP_Label_cf8c7287-838c-46dd-b281-b1140229e67a_SetDate">
    <vt:lpwstr>2021-07-30T11:44:47Z</vt:lpwstr>
  </property>
  <property fmtid="{D5CDD505-2E9C-101B-9397-08002B2CF9AE}" pid="4" name="MSIP_Label_cf8c7287-838c-46dd-b281-b1140229e67a_Method">
    <vt:lpwstr>Privileged</vt:lpwstr>
  </property>
  <property fmtid="{D5CDD505-2E9C-101B-9397-08002B2CF9AE}" pid="5" name="MSIP_Label_cf8c7287-838c-46dd-b281-b1140229e67a_Name">
    <vt:lpwstr>cf8c7287-838c-46dd-b281-b1140229e67a</vt:lpwstr>
  </property>
  <property fmtid="{D5CDD505-2E9C-101B-9397-08002B2CF9AE}" pid="6" name="MSIP_Label_cf8c7287-838c-46dd-b281-b1140229e67a_SiteId">
    <vt:lpwstr>75e027c9-20d5-47d5-b82f-77d7cd041e8f</vt:lpwstr>
  </property>
  <property fmtid="{D5CDD505-2E9C-101B-9397-08002B2CF9AE}" pid="7" name="MSIP_Label_cf8c7287-838c-46dd-b281-b1140229e67a_ActionId">
    <vt:lpwstr>cac22787-4852-485f-a52d-6ce0d5f62dd6</vt:lpwstr>
  </property>
  <property fmtid="{D5CDD505-2E9C-101B-9397-08002B2CF9AE}" pid="8" name="MSIP_Label_cf8c7287-838c-46dd-b281-b1140229e67a_ContentBits">
    <vt:lpwstr>0</vt:lpwstr>
  </property>
  <property fmtid="{D5CDD505-2E9C-101B-9397-08002B2CF9AE}" pid="9" name="MSIP_Label_2ad0b24d-6422-44b0-b3de-abb3a9e8c81a_Enabled">
    <vt:lpwstr>true</vt:lpwstr>
  </property>
  <property fmtid="{D5CDD505-2E9C-101B-9397-08002B2CF9AE}" pid="10" name="MSIP_Label_2ad0b24d-6422-44b0-b3de-abb3a9e8c81a_SetDate">
    <vt:lpwstr>2023-08-04T11:35:52Z</vt:lpwstr>
  </property>
  <property fmtid="{D5CDD505-2E9C-101B-9397-08002B2CF9AE}" pid="11" name="MSIP_Label_2ad0b24d-6422-44b0-b3de-abb3a9e8c81a_Method">
    <vt:lpwstr>Standard</vt:lpwstr>
  </property>
  <property fmtid="{D5CDD505-2E9C-101B-9397-08002B2CF9AE}" pid="12" name="MSIP_Label_2ad0b24d-6422-44b0-b3de-abb3a9e8c81a_Name">
    <vt:lpwstr>defa4170-0d19-0005-0004-bc88714345d2</vt:lpwstr>
  </property>
  <property fmtid="{D5CDD505-2E9C-101B-9397-08002B2CF9AE}" pid="13" name="MSIP_Label_2ad0b24d-6422-44b0-b3de-abb3a9e8c81a_SiteId">
    <vt:lpwstr>2fcfe26a-bb62-46b0-b1e3-28f9da0c45fd</vt:lpwstr>
  </property>
  <property fmtid="{D5CDD505-2E9C-101B-9397-08002B2CF9AE}" pid="14" name="MSIP_Label_2ad0b24d-6422-44b0-b3de-abb3a9e8c81a_ActionId">
    <vt:lpwstr>16db8e11-2498-4886-909d-96674d165088</vt:lpwstr>
  </property>
  <property fmtid="{D5CDD505-2E9C-101B-9397-08002B2CF9AE}" pid="15" name="MSIP_Label_2ad0b24d-6422-44b0-b3de-abb3a9e8c81a_ContentBits">
    <vt:lpwstr>0</vt:lpwstr>
  </property>
</Properties>
</file>